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391282" y="410972"/>
            <a:ext cx="34461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Times New Roman"/>
                <a:cs typeface="Times New Roman"/>
              </a:rPr>
              <a:t>Daftar</a:t>
            </a:r>
            <a:r>
              <a:rPr dirty="0" sz="1100" spc="-5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Judul</a:t>
            </a:r>
            <a:r>
              <a:rPr dirty="0" sz="1100" spc="-5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Disertasi</a:t>
            </a:r>
            <a:r>
              <a:rPr dirty="0" sz="1100" spc="-2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Program</a:t>
            </a:r>
            <a:r>
              <a:rPr dirty="0" sz="1100" spc="-2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Doktor</a:t>
            </a:r>
            <a:r>
              <a:rPr dirty="0" sz="1100" spc="-5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Ilmu</a:t>
            </a:r>
            <a:r>
              <a:rPr dirty="0" sz="1100" spc="-40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Matematika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73963" y="1082293"/>
          <a:ext cx="6731634" cy="7706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338070"/>
                <a:gridCol w="1185545"/>
                <a:gridCol w="1831975"/>
                <a:gridCol w="861060"/>
              </a:tblGrid>
              <a:tr h="299720">
                <a:tc>
                  <a:txBody>
                    <a:bodyPr/>
                    <a:lstStyle/>
                    <a:p>
                      <a:pPr algn="ctr" marL="11430">
                        <a:lnSpc>
                          <a:spcPts val="1155"/>
                        </a:lnSpc>
                      </a:pPr>
                      <a:r>
                        <a:rPr dirty="0" sz="1100" spc="-25" b="1">
                          <a:latin typeface="Times New Roman"/>
                          <a:cs typeface="Times New Roman"/>
                        </a:rPr>
                        <a:t>No.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000"/>
                        </a:lnSpc>
                      </a:pPr>
                      <a:r>
                        <a:rPr dirty="0" sz="1100" spc="-20" b="1">
                          <a:latin typeface="Times New Roman"/>
                          <a:cs typeface="Times New Roman"/>
                        </a:rPr>
                        <a:t>Judu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7145">
                        <a:lnSpc>
                          <a:spcPts val="1225"/>
                        </a:lnSpc>
                      </a:pPr>
                      <a:r>
                        <a:rPr dirty="0" sz="1100" spc="-50" b="1">
                          <a:latin typeface="Times New Roman"/>
                          <a:cs typeface="Times New Roman"/>
                        </a:rPr>
                        <a:t>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ts val="115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Penulis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5940">
                        <a:lnSpc>
                          <a:spcPts val="115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Pembimbing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240">
                        <a:lnSpc>
                          <a:spcPts val="1155"/>
                        </a:lnSpc>
                      </a:pPr>
                      <a:r>
                        <a:rPr dirty="0" sz="1100" spc="-10" b="1">
                          <a:latin typeface="Times New Roman"/>
                          <a:cs typeface="Times New Roman"/>
                        </a:rPr>
                        <a:t>Tahun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23645">
                <a:tc>
                  <a:txBody>
                    <a:bodyPr/>
                    <a:lstStyle/>
                    <a:p>
                      <a:pPr algn="ctr" marL="15875">
                        <a:lnSpc>
                          <a:spcPts val="1275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Integral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Henstock-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Kurzweil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dalamRuang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Euclide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dimensi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Ch.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Rini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Indrati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 indent="-226695">
                        <a:lnSpc>
                          <a:spcPts val="1310"/>
                        </a:lnSpc>
                        <a:buFont typeface="Calibri"/>
                        <a:buAutoNum type="arabicPeriod"/>
                        <a:tabLst>
                          <a:tab pos="2324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847725">
                        <a:lnSpc>
                          <a:spcPts val="1340"/>
                        </a:lnSpc>
                        <a:spcBef>
                          <a:spcPts val="4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Soeparna Darmawijaya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2410" indent="-226695">
                        <a:lnSpc>
                          <a:spcPts val="1315"/>
                        </a:lnSpc>
                        <a:spcBef>
                          <a:spcPts val="75"/>
                        </a:spcBef>
                        <a:buFont typeface="Calibri"/>
                        <a:buAutoNum type="arabicPeriod" startAt="2"/>
                        <a:tabLst>
                          <a:tab pos="2324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1031875">
                        <a:lnSpc>
                          <a:spcPts val="1320"/>
                        </a:lnSpc>
                        <a:spcBef>
                          <a:spcPts val="3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Bambang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Soedijono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2410" indent="-22669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Calibri"/>
                        <a:buAutoNum type="arabicPeriod" startAt="3"/>
                        <a:tabLst>
                          <a:tab pos="2324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20140">
                <a:tc>
                  <a:txBody>
                    <a:bodyPr/>
                    <a:lstStyle/>
                    <a:p>
                      <a:pPr algn="ctr" marL="15875">
                        <a:lnSpc>
                          <a:spcPts val="1155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Metode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Proyeksi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Wavelet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untuk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Penyesuaian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Persamaan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Operator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Julan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 indent="-177800">
                        <a:lnSpc>
                          <a:spcPts val="1290"/>
                        </a:lnSpc>
                        <a:buSzPct val="90909"/>
                        <a:buFont typeface="Arial MT"/>
                        <a:buAutoNum type="arabicPeriod"/>
                        <a:tabLst>
                          <a:tab pos="26098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64795" marR="1030605">
                        <a:lnSpc>
                          <a:spcPct val="11090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Bambang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Soediono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60985" marR="817244" indent="-177800">
                        <a:lnSpc>
                          <a:spcPct val="110000"/>
                        </a:lnSpc>
                        <a:spcBef>
                          <a:spcPts val="15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6479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Soeparna 	Darmawijaya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01445">
                <a:tc>
                  <a:txBody>
                    <a:bodyPr/>
                    <a:lstStyle/>
                    <a:p>
                      <a:pPr algn="ctr" marL="15875">
                        <a:lnSpc>
                          <a:spcPts val="117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1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Semigrup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Terregularisasi-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Terintegral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kali: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Ajoint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Pendekatannya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Mardiyana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780" indent="-177800">
                        <a:lnSpc>
                          <a:spcPts val="1300"/>
                        </a:lnSpc>
                        <a:buSzPct val="90909"/>
                        <a:buFont typeface="Arial MT"/>
                        <a:buAutoNum type="arabicPeriod"/>
                        <a:tabLst>
                          <a:tab pos="27178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75590" marR="806450">
                        <a:lnSpc>
                          <a:spcPct val="1091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Soeparna Darmawijaya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71780" marR="1028700" indent="-177800">
                        <a:lnSpc>
                          <a:spcPts val="1450"/>
                        </a:lnSpc>
                        <a:spcBef>
                          <a:spcPts val="60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7559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Bambang 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Soediono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71780" marR="295275" indent="-177800">
                        <a:lnSpc>
                          <a:spcPts val="1100"/>
                        </a:lnSpc>
                        <a:spcBef>
                          <a:spcPts val="130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7559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Wahyuni,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3790">
                <a:tc>
                  <a:txBody>
                    <a:bodyPr/>
                    <a:lstStyle/>
                    <a:p>
                      <a:pPr algn="ctr" marL="15875">
                        <a:lnSpc>
                          <a:spcPts val="1170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0160">
                        <a:lnSpc>
                          <a:spcPts val="13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Operator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Aditif</a:t>
                      </a:r>
                      <a:r>
                        <a:rPr dirty="0" sz="1100" spc="285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Ortogonal</a:t>
                      </a:r>
                      <a:r>
                        <a:rPr dirty="0" sz="1100" spc="29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10160" marR="282575">
                        <a:lnSpc>
                          <a:spcPct val="1100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Operator</a:t>
                      </a:r>
                      <a:r>
                        <a:rPr dirty="0" sz="1100" spc="3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Superposisi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 spc="4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Ruang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Fungsi</a:t>
                      </a:r>
                      <a:r>
                        <a:rPr dirty="0" sz="1100" spc="43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Bernilai</a:t>
                      </a:r>
                      <a:r>
                        <a:rPr dirty="0" sz="1100" spc="43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Vektor</a:t>
                      </a:r>
                      <a:r>
                        <a:rPr dirty="0" sz="1100" spc="43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dirty="0" sz="1100" spc="4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dalam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Ruang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Banach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Lattice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Supama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2410" indent="-17780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24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46050" marR="935990">
                        <a:lnSpc>
                          <a:spcPts val="1440"/>
                        </a:lnSpc>
                        <a:spcBef>
                          <a:spcPts val="5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Soeparna Darmawijaya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2410" indent="-177800">
                        <a:lnSpc>
                          <a:spcPct val="100000"/>
                        </a:lnSpc>
                        <a:spcBef>
                          <a:spcPts val="55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324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46050" marR="1149350">
                        <a:lnSpc>
                          <a:spcPct val="109100"/>
                        </a:lnSpc>
                        <a:spcBef>
                          <a:spcPts val="10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Bambang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Soediono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algn="ctr" marL="15875">
                        <a:lnSpc>
                          <a:spcPts val="1275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Struktur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Koaljabar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Gelanggang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DeretPangkat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Teritlak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Budi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Surodjo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27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Setiadji,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0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algn="ctr" marL="15875">
                        <a:lnSpc>
                          <a:spcPts val="1145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Kontrol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Optimal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Sistem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798830">
                        <a:lnSpc>
                          <a:spcPct val="1109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Regulator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Deskriptor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untuk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Permainan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Dinamis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Salmah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80340">
                        <a:lnSpc>
                          <a:spcPts val="1290"/>
                        </a:lnSpc>
                        <a:buFont typeface="Calibri"/>
                        <a:buAutoNum type="arabicPeriod"/>
                        <a:tabLst>
                          <a:tab pos="231775" algn="l"/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1031875">
                        <a:lnSpc>
                          <a:spcPts val="1310"/>
                        </a:lnSpc>
                        <a:spcBef>
                          <a:spcPts val="6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Bambang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Soedijono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Calibri"/>
                        <a:buAutoNum type="arabicPeriod" startAt="2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S.M.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Nababan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905">
                <a:tc>
                  <a:txBody>
                    <a:bodyPr/>
                    <a:lstStyle/>
                    <a:p>
                      <a:pPr algn="ctr" marL="15875">
                        <a:lnSpc>
                          <a:spcPts val="1155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Feed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forward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Neural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Networks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untukPemodelan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Runtun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Waktu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Suhartono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780" indent="-177800">
                        <a:lnSpc>
                          <a:spcPts val="1155"/>
                        </a:lnSpc>
                        <a:buSzPct val="90909"/>
                        <a:buFont typeface="Arial MT"/>
                        <a:buAutoNum type="arabicPeriod"/>
                        <a:tabLst>
                          <a:tab pos="27178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7325" marR="321310" indent="-91440">
                        <a:lnSpc>
                          <a:spcPct val="108200"/>
                        </a:lnSpc>
                        <a:spcBef>
                          <a:spcPts val="35"/>
                        </a:spcBef>
                        <a:buSzPct val="90909"/>
                        <a:buFont typeface="Arial MT"/>
                        <a:buAutoNum type="arabicPeriod"/>
                        <a:tabLst>
                          <a:tab pos="187325" algn="l"/>
                          <a:tab pos="2724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Suryo Guritno,M.Stats.,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algn="ctr" marL="15875">
                        <a:lnSpc>
                          <a:spcPts val="1155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Indonesian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Option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Pricing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Under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278765">
                        <a:lnSpc>
                          <a:spcPct val="1109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Balck-Scholes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Variance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Gamma Model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Gunardi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5895">
                        <a:lnSpc>
                          <a:spcPts val="1300"/>
                        </a:lnSpc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marR="327660" indent="-175895">
                        <a:lnSpc>
                          <a:spcPts val="1200"/>
                        </a:lnSpc>
                        <a:spcBef>
                          <a:spcPts val="210"/>
                        </a:spcBef>
                        <a:buFont typeface="Calibri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Haryatmi, 	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5895">
                        <a:lnSpc>
                          <a:spcPct val="100000"/>
                        </a:lnSpc>
                        <a:spcBef>
                          <a:spcPts val="90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J.A.M.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Vander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Weide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6464" y="3487085"/>
            <a:ext cx="64134" cy="836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02336" y="533399"/>
          <a:ext cx="6946900" cy="8559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580"/>
                <a:gridCol w="2340610"/>
                <a:gridCol w="1170305"/>
                <a:gridCol w="2071370"/>
                <a:gridCol w="830579"/>
              </a:tblGrid>
              <a:tr h="648970">
                <a:tc>
                  <a:txBody>
                    <a:bodyPr/>
                    <a:lstStyle/>
                    <a:p>
                      <a:pPr algn="ctr" marL="2540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91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Clean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Comodules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Clean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Coalgebras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Nikken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5565" marR="68135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Prima Puspita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3515" indent="-177800">
                        <a:lnSpc>
                          <a:spcPts val="1240"/>
                        </a:lnSpc>
                        <a:buSzPct val="90909"/>
                        <a:buAutoNum type="arabicPeriod"/>
                        <a:tabLst>
                          <a:tab pos="1835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Indah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5420" marR="59245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EmiliaWijayanti,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S.Si., 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4785" indent="-177800">
                        <a:lnSpc>
                          <a:spcPts val="1145"/>
                        </a:lnSpc>
                        <a:buSzPct val="90909"/>
                        <a:buAutoNum type="arabicPeriod" startAt="2"/>
                        <a:tabLst>
                          <a:tab pos="18478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Budi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surodjo,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2015">
                <a:tc>
                  <a:txBody>
                    <a:bodyPr/>
                    <a:lstStyle/>
                    <a:p>
                      <a:pPr algn="ctr" marL="2540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92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266065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Skema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Asuransi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Pertanian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Berbasis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Indeks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Nilai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Tukar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Petani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 marR="23304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MenggunakanModel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Copula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Statisdan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Bergantung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Waktu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dengan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Parameter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Dinamik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Diperluas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Atina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Ahdhika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marR="251460" indent="-177800">
                        <a:lnSpc>
                          <a:spcPts val="1260"/>
                        </a:lnSpc>
                        <a:spcBef>
                          <a:spcPts val="35"/>
                        </a:spcBef>
                        <a:buSzPct val="90909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Dedi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Rosadi, 	S.Si.,M.Sc.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4785" indent="-177800">
                        <a:lnSpc>
                          <a:spcPts val="1205"/>
                        </a:lnSpc>
                        <a:buClr>
                          <a:srgbClr val="000000"/>
                        </a:buClr>
                        <a:buSzPct val="90909"/>
                        <a:buAutoNum type="arabicPeriod"/>
                        <a:tabLst>
                          <a:tab pos="184785" algn="l"/>
                        </a:tabLst>
                      </a:pP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4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Gunardi,</a:t>
                      </a:r>
                      <a:r>
                        <a:rPr dirty="0" sz="1100" spc="-5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2880" marR="701040" indent="-177800">
                        <a:lnSpc>
                          <a:spcPts val="1270"/>
                        </a:lnSpc>
                        <a:spcBef>
                          <a:spcPts val="60"/>
                        </a:spcBef>
                        <a:buClr>
                          <a:srgbClr val="000000"/>
                        </a:buClr>
                        <a:buSzPct val="90909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Adhitya</a:t>
                      </a:r>
                      <a:r>
                        <a:rPr dirty="0" sz="1100" spc="-2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Ronnie 	Effendie,</a:t>
                      </a:r>
                      <a:r>
                        <a:rPr dirty="0" sz="1100" spc="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S.Si.,M.Sc.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3270">
                <a:tc>
                  <a:txBody>
                    <a:bodyPr/>
                    <a:lstStyle/>
                    <a:p>
                      <a:pPr algn="ctr" marL="25400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93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382270">
                        <a:lnSpc>
                          <a:spcPts val="1260"/>
                        </a:lnSpc>
                        <a:spcBef>
                          <a:spcPts val="45"/>
                        </a:spcBef>
                      </a:pPr>
                      <a:r>
                        <a:rPr dirty="0" sz="1100" i="1">
                          <a:latin typeface="Times New Roman"/>
                          <a:cs typeface="Times New Roman"/>
                        </a:rPr>
                        <a:t>Dual</a:t>
                      </a:r>
                      <a:r>
                        <a:rPr dirty="0" sz="1100" spc="-2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Reciprocity</a:t>
                      </a:r>
                      <a:r>
                        <a:rPr dirty="0" sz="1100" spc="-2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Times New Roman"/>
                          <a:cs typeface="Times New Roman"/>
                        </a:rPr>
                        <a:t>Boundary Element</a:t>
                      </a:r>
                      <a:r>
                        <a:rPr dirty="0" sz="1100" spc="-1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Times New Roman"/>
                          <a:cs typeface="Times New Roman"/>
                        </a:rPr>
                        <a:t>Methods</a:t>
                      </a:r>
                      <a:r>
                        <a:rPr dirty="0" sz="1100" spc="-3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(DRBEM)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pada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Masalah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Infiltrasi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Stasioner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dari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Suatu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SaluranIrigasi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Tunggal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Munadi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785" marR="325755" indent="-177800">
                        <a:lnSpc>
                          <a:spcPts val="1130"/>
                        </a:lnSpc>
                        <a:spcBef>
                          <a:spcPts val="45"/>
                        </a:spcBef>
                        <a:buSzPct val="90909"/>
                        <a:buAutoNum type="arabicPeriod"/>
                        <a:tabLst>
                          <a:tab pos="18859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Atok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Zulijanto,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M.Si., 	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4785" indent="-177800">
                        <a:lnSpc>
                          <a:spcPts val="1110"/>
                        </a:lnSpc>
                        <a:buClr>
                          <a:srgbClr val="000000"/>
                        </a:buClr>
                        <a:buSzPct val="90909"/>
                        <a:buAutoNum type="arabicPeriod"/>
                        <a:tabLst>
                          <a:tab pos="184785" algn="l"/>
                        </a:tabLst>
                      </a:pP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Sumardi,</a:t>
                      </a:r>
                      <a:r>
                        <a:rPr dirty="0" sz="1100" spc="-3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2880" marR="553085" indent="-177800">
                        <a:lnSpc>
                          <a:spcPts val="1260"/>
                        </a:lnSpc>
                        <a:buClr>
                          <a:srgbClr val="000000"/>
                        </a:buClr>
                        <a:buSzPct val="90909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5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Imam</a:t>
                      </a:r>
                      <a:r>
                        <a:rPr dirty="0" sz="1100" spc="-4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Solekhudin, </a:t>
                      </a: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S.Si.,M.Si.,</a:t>
                      </a: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8970">
                <a:tc>
                  <a:txBody>
                    <a:bodyPr/>
                    <a:lstStyle/>
                    <a:p>
                      <a:pPr algn="ctr" marL="25400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94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367030">
                        <a:lnSpc>
                          <a:spcPct val="955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Bentuk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Umum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Fungsi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Tanpa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Parameteruntuk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Menyelesaikan Masalah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Optimisasi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Global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Tanpa Kendala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Ridwan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Pandiya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785" indent="-177800">
                        <a:lnSpc>
                          <a:spcPts val="1240"/>
                        </a:lnSpc>
                        <a:buSzPct val="90909"/>
                        <a:buAutoNum type="arabicPeriod"/>
                        <a:tabLst>
                          <a:tab pos="18478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Dra.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Salmah,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2880" marR="473709" indent="-177800">
                        <a:lnSpc>
                          <a:spcPts val="1280"/>
                        </a:lnSpc>
                        <a:spcBef>
                          <a:spcPts val="50"/>
                        </a:spcBef>
                        <a:buClr>
                          <a:srgbClr val="000000"/>
                        </a:buClr>
                        <a:buSzPct val="90909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Irwan</a:t>
                      </a:r>
                      <a:r>
                        <a:rPr dirty="0" sz="1100" spc="-1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Endrayanto</a:t>
                      </a:r>
                      <a:r>
                        <a:rPr dirty="0" sz="1100" spc="-2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A., </a:t>
                      </a:r>
                      <a:r>
                        <a:rPr dirty="0" sz="1100" spc="-2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S.Si.,M.Sc.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0280">
                <a:tc>
                  <a:txBody>
                    <a:bodyPr/>
                    <a:lstStyle/>
                    <a:p>
                      <a:pPr algn="ctr" marL="2540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95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Sistem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Kesetimbangan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Linier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 marR="1081405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danAplikasinya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pada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Keterjangkauan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20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Keteramatan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Sistem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Linier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Diskrit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 marR="1041400">
                        <a:lnSpc>
                          <a:spcPts val="1180"/>
                        </a:lnSpc>
                        <a:spcBef>
                          <a:spcPts val="13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atasAljabar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Max-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Plus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Tersimetri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Suroto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marR="521334" indent="-177800">
                        <a:lnSpc>
                          <a:spcPts val="1270"/>
                        </a:lnSpc>
                        <a:spcBef>
                          <a:spcPts val="25"/>
                        </a:spcBef>
                        <a:buSzPct val="90909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Dra.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Diah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Junia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Eksi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Palupi,S.U.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4785" indent="-177800">
                        <a:lnSpc>
                          <a:spcPts val="1240"/>
                        </a:lnSpc>
                        <a:buClr>
                          <a:srgbClr val="000000"/>
                        </a:buClr>
                        <a:buSzPct val="90909"/>
                        <a:buAutoNum type="arabicPeriod"/>
                        <a:tabLst>
                          <a:tab pos="184785" algn="l"/>
                        </a:tabLst>
                      </a:pP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Ari</a:t>
                      </a:r>
                      <a:r>
                        <a:rPr dirty="0" sz="1100" spc="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Suparwanto,</a:t>
                      </a:r>
                      <a:r>
                        <a:rPr dirty="0" sz="1100" spc="-35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1185">
                <a:tc>
                  <a:txBody>
                    <a:bodyPr/>
                    <a:lstStyle/>
                    <a:p>
                      <a:pPr algn="ctr" marL="25400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96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3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Pembentukan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Portofolio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Times New Roman"/>
                          <a:cs typeface="Times New Roman"/>
                        </a:rPr>
                        <a:t>Robust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29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denganKajian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Klastering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La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Gubu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marR="673735" indent="-177800">
                        <a:lnSpc>
                          <a:spcPts val="1260"/>
                        </a:lnSpc>
                        <a:spcBef>
                          <a:spcPts val="35"/>
                        </a:spcBef>
                        <a:buSzPct val="90909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rer.nat.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Dedi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Rosadi,S.Si.,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4785" indent="-177800">
                        <a:lnSpc>
                          <a:spcPts val="1250"/>
                        </a:lnSpc>
                        <a:buSzPct val="90909"/>
                        <a:buAutoNum type="arabicPeriod"/>
                        <a:tabLst>
                          <a:tab pos="18478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Abdurakhman,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1685">
                <a:tc>
                  <a:txBody>
                    <a:bodyPr/>
                    <a:lstStyle/>
                    <a:p>
                      <a:pPr algn="ctr" marL="25400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97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352425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Pelabelan-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Reguler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Sisi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pada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GrafBuku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Modifikasi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Graf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Buku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Lucia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Ratnasari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785" indent="-177800">
                        <a:lnSpc>
                          <a:spcPts val="1230"/>
                        </a:lnSpc>
                        <a:buSzPct val="90909"/>
                        <a:buAutoNum type="arabicPeriod"/>
                        <a:tabLst>
                          <a:tab pos="18478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S.U.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2880" marR="501650" indent="-177800">
                        <a:lnSpc>
                          <a:spcPts val="1260"/>
                        </a:lnSpc>
                        <a:spcBef>
                          <a:spcPts val="80"/>
                        </a:spcBef>
                        <a:buSzPct val="90909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rer.nat.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Yeni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Susanti, 	S.Si.,M.Si.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2880" marR="521334" indent="-177800">
                        <a:lnSpc>
                          <a:spcPts val="1150"/>
                        </a:lnSpc>
                        <a:buSzPct val="90909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Dra.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Diah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Junia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Eksi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Palupi,S.U.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 marL="25400">
                        <a:lnSpc>
                          <a:spcPts val="117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98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270510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Pengukuran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Risiko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Saham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Opsi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BeliSaham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Tipe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Eropa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dengan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 marR="271145">
                        <a:lnSpc>
                          <a:spcPts val="118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Metode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Modified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Credible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Value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at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Risk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1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Evy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Sulistianingsih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marR="673735" indent="-177800">
                        <a:lnSpc>
                          <a:spcPts val="1260"/>
                        </a:lnSpc>
                        <a:spcBef>
                          <a:spcPts val="35"/>
                        </a:spcBef>
                        <a:buSzPct val="90909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rer.nat.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Dedi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Rosadi,S.Si.,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4785" indent="-177800">
                        <a:lnSpc>
                          <a:spcPts val="1240"/>
                        </a:lnSpc>
                        <a:buSzPct val="90909"/>
                        <a:buAutoNum type="arabicPeriod"/>
                        <a:tabLst>
                          <a:tab pos="18478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Abdurakhman,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17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5965">
                <a:tc>
                  <a:txBody>
                    <a:bodyPr/>
                    <a:lstStyle/>
                    <a:p>
                      <a:pPr algn="ctr" marL="25400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99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312420">
                        <a:lnSpc>
                          <a:spcPts val="1260"/>
                        </a:lnSpc>
                        <a:spcBef>
                          <a:spcPts val="4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Modul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Derivatif,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Modul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Atas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Ring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Non-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Asosiatif,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Terapannya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Dalam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Perumusan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Matematik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Bagi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Mekanika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Kuantum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544830">
                        <a:lnSpc>
                          <a:spcPts val="1260"/>
                        </a:lnSpc>
                        <a:spcBef>
                          <a:spcPts val="4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Ida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Kurnia Waliyanti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marR="646430" indent="-177800">
                        <a:lnSpc>
                          <a:spcPts val="1260"/>
                        </a:lnSpc>
                        <a:spcBef>
                          <a:spcPts val="45"/>
                        </a:spcBef>
                        <a:buSzPct val="90909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Indah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Emilia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Wijayanti,S.Si.,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2880" marR="598805" indent="-177800">
                        <a:lnSpc>
                          <a:spcPts val="1260"/>
                        </a:lnSpc>
                        <a:buClr>
                          <a:srgbClr val="000000"/>
                        </a:buClr>
                        <a:buSzPct val="90909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2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Muhammad </a:t>
                      </a:r>
                      <a:r>
                        <a:rPr dirty="0" sz="1100" spc="-1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FarchaniRosyid,</a:t>
                      </a:r>
                      <a:r>
                        <a:rPr dirty="0" sz="1100" spc="-5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solidFill>
                            <a:srgbClr val="1F1F1F"/>
                          </a:solidFill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9584">
                <a:tc>
                  <a:txBody>
                    <a:bodyPr/>
                    <a:lstStyle/>
                    <a:p>
                      <a:pPr algn="ctr" marL="3111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302260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Metode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Alternatif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Autogrouping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DalamSingular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Spectrum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Analysis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5565" marR="549910">
                        <a:lnSpc>
                          <a:spcPct val="956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Gumgum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Darmawa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marR="673735" indent="-177800">
                        <a:lnSpc>
                          <a:spcPts val="1260"/>
                        </a:lnSpc>
                        <a:spcBef>
                          <a:spcPts val="35"/>
                        </a:spcBef>
                        <a:buSzPct val="90909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rer.nat.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Dedi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Rosadi,M.Sc.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4785" indent="-177800">
                        <a:lnSpc>
                          <a:spcPts val="1100"/>
                        </a:lnSpc>
                        <a:buSzPct val="90909"/>
                        <a:buAutoNum type="arabicPeriod"/>
                        <a:tabLst>
                          <a:tab pos="18478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Budi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Nurani,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6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10260">
                <a:tc>
                  <a:txBody>
                    <a:bodyPr/>
                    <a:lstStyle/>
                    <a:p>
                      <a:pPr algn="ctr" marL="3111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879475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Otomatisasi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Pemodelan NonlinearAutoregressive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Neural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Network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 marR="566420">
                        <a:lnSpc>
                          <a:spcPts val="12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Exogenous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Inputs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untuk PeramalanData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Runtun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Waktu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Hermansah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5420" indent="-178435">
                        <a:lnSpc>
                          <a:spcPts val="1130"/>
                        </a:lnSpc>
                        <a:buSzPct val="90909"/>
                        <a:buFont typeface="Arial M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Abdurakhman,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3515" marR="672465" indent="-178435">
                        <a:lnSpc>
                          <a:spcPts val="1260"/>
                        </a:lnSpc>
                        <a:spcBef>
                          <a:spcPts val="55"/>
                        </a:spcBef>
                        <a:buSzPct val="90909"/>
                        <a:buFont typeface="Arial M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rer.nat.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Dedi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Rosadi,M.Sc.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5420" indent="-178435">
                        <a:lnSpc>
                          <a:spcPts val="1240"/>
                        </a:lnSpc>
                        <a:buSzPct val="90909"/>
                        <a:buFont typeface="Arial MT"/>
                        <a:buAutoNum type="arabicPeriod"/>
                        <a:tabLst>
                          <a:tab pos="18542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Herni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Utami,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9280">
                <a:tc>
                  <a:txBody>
                    <a:bodyPr/>
                    <a:lstStyle/>
                    <a:p>
                      <a:pPr algn="ctr" marL="3111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 marR="474345">
                        <a:lnSpc>
                          <a:spcPts val="127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RegresiI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Nonparametrik DenganPendekatan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Deret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Forier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untuk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Longitudinal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 marR="605155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Fariz Fadillah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5565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Mardiyanto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 indent="-158115">
                        <a:lnSpc>
                          <a:spcPts val="1220"/>
                        </a:lnSpc>
                        <a:buSzPct val="90909"/>
                        <a:buAutoNum type="arabicPeriod"/>
                        <a:tabLst>
                          <a:tab pos="16510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Gunardi,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1445" indent="-124460">
                        <a:lnSpc>
                          <a:spcPts val="1300"/>
                        </a:lnSpc>
                        <a:buSzPct val="90909"/>
                        <a:buAutoNum type="arabicPeriod"/>
                        <a:tabLst>
                          <a:tab pos="13144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Herni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Utami,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99872" y="685799"/>
          <a:ext cx="6878320" cy="8307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480"/>
                <a:gridCol w="2254250"/>
                <a:gridCol w="1251584"/>
                <a:gridCol w="2134235"/>
                <a:gridCol w="617220"/>
              </a:tblGrid>
              <a:tr h="328930">
                <a:tc>
                  <a:txBody>
                    <a:bodyPr/>
                    <a:lstStyle/>
                    <a:p>
                      <a:pPr marL="7302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84480">
                        <a:lnSpc>
                          <a:spcPts val="127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Pemodelan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Runtun Waktu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Variasi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Kalender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Dengan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Arimax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Anfis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69900">
                        <a:lnSpc>
                          <a:spcPts val="127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Putriaji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Hendikawati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 indent="-179070">
                        <a:lnSpc>
                          <a:spcPts val="1190"/>
                        </a:lnSpc>
                        <a:buAutoNum type="arabicPeriod"/>
                        <a:tabLst>
                          <a:tab pos="1936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Abdurakhman,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3675" indent="-179070">
                        <a:lnSpc>
                          <a:spcPts val="1260"/>
                        </a:lnSpc>
                        <a:buAutoNum type="arabicPeriod"/>
                        <a:tabLst>
                          <a:tab pos="1936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Tarno,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7302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13030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Teori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Permainan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Supermodular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Non-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kooperatif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Pemain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Multi-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objektif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Aplikasinya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Rubono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Setiawan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 indent="-179070">
                        <a:lnSpc>
                          <a:spcPts val="1220"/>
                        </a:lnSpc>
                        <a:buAutoNum type="arabicPeriod"/>
                        <a:tabLst>
                          <a:tab pos="1936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Salmah,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marR="191770" indent="-177800">
                        <a:lnSpc>
                          <a:spcPts val="1260"/>
                        </a:lnSpc>
                        <a:spcBef>
                          <a:spcPts val="70"/>
                        </a:spcBef>
                        <a:buAutoNum type="arabicPeriod"/>
                        <a:tabLst>
                          <a:tab pos="19494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Irwan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Endrayanto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A.,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S.Si., 	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3675" indent="-179070">
                        <a:lnSpc>
                          <a:spcPts val="1145"/>
                        </a:lnSpc>
                        <a:buAutoNum type="arabicPeriod"/>
                        <a:tabLst>
                          <a:tab pos="1936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Indarsih,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8990">
                <a:tc>
                  <a:txBody>
                    <a:bodyPr/>
                    <a:lstStyle/>
                    <a:p>
                      <a:pPr marL="7302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05410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Pemodelan Kanker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Payudara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Dengan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Efek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Samping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Neutropenia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Dan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1120" marR="40513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Aplikasinya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Terhadap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Asuransi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Penyakit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Kritis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04495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Ivan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Ariful Fathoni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 indent="-179070">
                        <a:lnSpc>
                          <a:spcPts val="1230"/>
                        </a:lnSpc>
                        <a:buAutoNum type="arabicPeriod"/>
                        <a:tabLst>
                          <a:tab pos="18605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Gunardi,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7325" marR="336550" indent="-181610">
                        <a:lnSpc>
                          <a:spcPts val="126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18732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Fajar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Adi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Kusumo,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S,Si., 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6690" indent="-180975">
                        <a:lnSpc>
                          <a:spcPts val="1205"/>
                        </a:lnSpc>
                        <a:buAutoNum type="arabicPeriod"/>
                        <a:tabLst>
                          <a:tab pos="18669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Susana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Hilda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Hutajulu,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732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Sp.PD.,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marL="7302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386715">
                        <a:lnSpc>
                          <a:spcPts val="12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Pengembangan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Black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Litterman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Scapm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Untuk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Portofolio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Saham Syariah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Retno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Subekti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 indent="-179070">
                        <a:lnSpc>
                          <a:spcPts val="1220"/>
                        </a:lnSpc>
                        <a:buAutoNum type="arabicPeriod"/>
                        <a:tabLst>
                          <a:tab pos="18605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Abdurakhman,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7325" marR="309245" indent="-181610">
                        <a:lnSpc>
                          <a:spcPts val="1260"/>
                        </a:lnSpc>
                        <a:buAutoNum type="arabicPeriod"/>
                        <a:tabLst>
                          <a:tab pos="18732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Dedi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Rosadi,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0915">
                <a:tc>
                  <a:txBody>
                    <a:bodyPr/>
                    <a:lstStyle/>
                    <a:p>
                      <a:pPr marL="95885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30175">
                        <a:lnSpc>
                          <a:spcPct val="957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Prediksi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Penyebaran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Penyakit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Menular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Dengan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Asumsi Markov/Semi-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Markov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Hybrid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Perluasan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Kurva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Richards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Untuk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Kasus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Multi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Gelombang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Faihatuz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Zuhairoh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 marR="301625" indent="-177800">
                        <a:lnSpc>
                          <a:spcPts val="1260"/>
                        </a:lnSpc>
                        <a:spcBef>
                          <a:spcPts val="45"/>
                        </a:spcBef>
                        <a:buAutoNum type="arabicPeriod"/>
                        <a:tabLst>
                          <a:tab pos="19494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Dedi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Rosadi,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marR="299085" indent="-177800">
                        <a:lnSpc>
                          <a:spcPts val="126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19494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Adhitya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Ronnie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Effendie,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5485">
                <a:tc>
                  <a:txBody>
                    <a:bodyPr/>
                    <a:lstStyle/>
                    <a:p>
                      <a:pPr marL="9588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71120" marR="14732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Kendali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Prediktif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Hirarkis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Sekuensial</a:t>
                      </a:r>
                      <a:r>
                        <a:rPr dirty="0" sz="12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Untuk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Sistem</a:t>
                      </a:r>
                      <a:r>
                        <a:rPr dirty="0" sz="12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Diskrit Linear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Vina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Fitriana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 indent="-179070">
                        <a:lnSpc>
                          <a:spcPts val="1220"/>
                        </a:lnSpc>
                        <a:buAutoNum type="arabicPeriod"/>
                        <a:tabLst>
                          <a:tab pos="1936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Salamh,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marR="413384" indent="-177800">
                        <a:lnSpc>
                          <a:spcPts val="1260"/>
                        </a:lnSpc>
                        <a:spcBef>
                          <a:spcPts val="70"/>
                        </a:spcBef>
                        <a:buAutoNum type="arabicPeriod"/>
                        <a:tabLst>
                          <a:tab pos="19494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Ari Suparwanto, 	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8970">
                <a:tc>
                  <a:txBody>
                    <a:bodyPr/>
                    <a:lstStyle/>
                    <a:p>
                      <a:pPr marL="9588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317500">
                        <a:lnSpc>
                          <a:spcPct val="95800"/>
                        </a:lnSpc>
                        <a:spcBef>
                          <a:spcPts val="1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Eksponen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Lokal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Masuk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Digraf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Dwiwarna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Dua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Cycle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Dengan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Panjang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Yogo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Dwi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Prasetyo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 indent="-179070">
                        <a:lnSpc>
                          <a:spcPts val="1235"/>
                        </a:lnSpc>
                        <a:buAutoNum type="arabicPeriod"/>
                        <a:tabLst>
                          <a:tab pos="1936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S.U.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marR="254635" indent="-177800">
                        <a:lnSpc>
                          <a:spcPts val="1260"/>
                        </a:lnSpc>
                        <a:spcBef>
                          <a:spcPts val="70"/>
                        </a:spcBef>
                        <a:buAutoNum type="arabicPeriod"/>
                        <a:tabLst>
                          <a:tab pos="19494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Yeni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Susanti, S.Si., 	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3675" indent="-179070">
                        <a:lnSpc>
                          <a:spcPts val="1145"/>
                        </a:lnSpc>
                        <a:buAutoNum type="arabicPeriod"/>
                        <a:tabLst>
                          <a:tab pos="1936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Dra.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Junia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Eksi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Palupi,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9588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0160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Hazard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Additif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Untuk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Data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Kejadian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Berulang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Triastuti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Wuryandari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 indent="-179070">
                        <a:lnSpc>
                          <a:spcPts val="1220"/>
                        </a:lnSpc>
                        <a:buAutoNum type="arabicPeriod"/>
                        <a:tabLst>
                          <a:tab pos="1936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Gunardi,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3675" indent="-179070">
                        <a:lnSpc>
                          <a:spcPts val="1290"/>
                        </a:lnSpc>
                        <a:buAutoNum type="arabicPeriod"/>
                        <a:tabLst>
                          <a:tab pos="1936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Danardono,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M.P.H.,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9588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14935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Regresi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Logistik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Terboboti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Geografis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Berkorelasi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Temporal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Berbasis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Copula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Pepi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Novianti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 indent="-179070">
                        <a:lnSpc>
                          <a:spcPts val="1235"/>
                        </a:lnSpc>
                        <a:buAutoNum type="arabicPeriod"/>
                        <a:tabLst>
                          <a:tab pos="1936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Gunardi,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marR="300355" indent="-177800">
                        <a:lnSpc>
                          <a:spcPts val="1260"/>
                        </a:lnSpc>
                        <a:spcBef>
                          <a:spcPts val="70"/>
                        </a:spcBef>
                        <a:buAutoNum type="arabicPeriod"/>
                        <a:tabLst>
                          <a:tab pos="19494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Dedi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Rosadi,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2015">
                <a:tc>
                  <a:txBody>
                    <a:bodyPr/>
                    <a:lstStyle/>
                    <a:p>
                      <a:pPr marL="9588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1303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Estimator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Robust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Terhadap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Pencilan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Untuk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Regresi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Panel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Tidak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Seimbang Dengan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Pendekatan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Fixed-Effects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Desi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Yuniarti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 marR="300355" indent="-177800">
                        <a:lnSpc>
                          <a:spcPts val="127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19494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Dedi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Rosadi,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3675" indent="-179070">
                        <a:lnSpc>
                          <a:spcPts val="1230"/>
                        </a:lnSpc>
                        <a:buAutoNum type="arabicPeriod"/>
                        <a:tabLst>
                          <a:tab pos="1936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Abdurakhman,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9588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46990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Teori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Modul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Aritmetis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Atas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Daerah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Integral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305435">
                        <a:lnSpc>
                          <a:spcPts val="125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Mu’amar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Musa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Nurwigantara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 marR="282575" indent="-182245">
                        <a:lnSpc>
                          <a:spcPts val="128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3876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Indah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Emilia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Wijayanti,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indent="-182245">
                        <a:lnSpc>
                          <a:spcPts val="1190"/>
                        </a:lnSpc>
                        <a:buAutoNum type="arabicPeriod"/>
                        <a:tabLst>
                          <a:tab pos="19240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S.U.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marR="280035" indent="-182245">
                        <a:lnSpc>
                          <a:spcPts val="1270"/>
                        </a:lnSpc>
                        <a:spcBef>
                          <a:spcPts val="55"/>
                        </a:spcBef>
                        <a:buAutoNum type="arabicPeriod"/>
                        <a:tabLst>
                          <a:tab pos="23876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Hidetoshi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Marubayashi, 	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2015">
                <a:tc>
                  <a:txBody>
                    <a:bodyPr/>
                    <a:lstStyle/>
                    <a:p>
                      <a:pPr marL="9588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7018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Penyelesaian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Masalah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Perturbasi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Sistem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Atas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 marR="5588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Persamaan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Diferensial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Delay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Orde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Satu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Dengan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29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Nonlinearitas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Nikenasih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Binatari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 marR="330200" indent="-182245">
                        <a:lnSpc>
                          <a:spcPts val="126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23876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Fajar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Adi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Kusumo, 	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indent="-182245">
                        <a:lnSpc>
                          <a:spcPts val="1210"/>
                        </a:lnSpc>
                        <a:buAutoNum type="arabicPeriod"/>
                        <a:tabLst>
                          <a:tab pos="19240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Wim van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Horssen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indent="-182245">
                        <a:lnSpc>
                          <a:spcPts val="1290"/>
                        </a:lnSpc>
                        <a:buAutoNum type="arabicPeriod"/>
                        <a:tabLst>
                          <a:tab pos="19240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Aryati,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99872" y="685799"/>
          <a:ext cx="6878320" cy="2983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480"/>
                <a:gridCol w="2254250"/>
                <a:gridCol w="1251584"/>
                <a:gridCol w="2134235"/>
                <a:gridCol w="617220"/>
              </a:tblGrid>
              <a:tr h="1130935">
                <a:tc>
                  <a:txBody>
                    <a:bodyPr/>
                    <a:lstStyle/>
                    <a:p>
                      <a:pPr marL="9588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302260">
                        <a:lnSpc>
                          <a:spcPct val="959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Explicit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Determination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Minimal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Polynomials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Modified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Binary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Bruijn Sequences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Musthofa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 marR="282575" indent="-183515">
                        <a:lnSpc>
                          <a:spcPts val="127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23749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Indah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Emilia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Wijayanti,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marR="402590" indent="-183515">
                        <a:lnSpc>
                          <a:spcPts val="126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23749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Diah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Junia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Eksi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Palupi,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S.U.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marR="423545" indent="-183515">
                        <a:lnSpc>
                          <a:spcPts val="126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23749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Martinus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Fredric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Ezerman, 	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0280">
                <a:tc>
                  <a:txBody>
                    <a:bodyPr/>
                    <a:lstStyle/>
                    <a:p>
                      <a:pPr marL="9588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Topological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M-Injective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Modules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27965">
                        <a:lnSpc>
                          <a:spcPts val="125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Yunita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Septriana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Anwar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 marR="282575" indent="-182245">
                        <a:lnSpc>
                          <a:spcPts val="127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23876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Indah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Emilia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Wijayanti,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indent="-182245">
                        <a:lnSpc>
                          <a:spcPts val="1200"/>
                        </a:lnSpc>
                        <a:buAutoNum type="arabicPeriod"/>
                        <a:tabLst>
                          <a:tab pos="19240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Budi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Surodjo,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marR="546735" indent="-182245">
                        <a:lnSpc>
                          <a:spcPts val="1270"/>
                        </a:lnSpc>
                        <a:spcBef>
                          <a:spcPts val="55"/>
                        </a:spcBef>
                        <a:buAutoNum type="arabicPeriod"/>
                        <a:tabLst>
                          <a:tab pos="23876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Dewi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Kartika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Sari,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S.Si.,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M.Sc.,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9588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39065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Portofolio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Selection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Multi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Objektif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Dengan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Fuzzy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Treynor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Rasio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Padrul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Jana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 marR="300355" indent="-182245">
                        <a:lnSpc>
                          <a:spcPts val="126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23876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Dedi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Rosadi,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S.Si.,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marR="532130" indent="-182245">
                        <a:lnSpc>
                          <a:spcPts val="126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23876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Epha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Diana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Supandi, 	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73963" y="1105153"/>
          <a:ext cx="6731634" cy="8736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338070"/>
                <a:gridCol w="1185545"/>
                <a:gridCol w="1831975"/>
                <a:gridCol w="861060"/>
              </a:tblGrid>
              <a:tr h="721995">
                <a:tc>
                  <a:txBody>
                    <a:bodyPr/>
                    <a:lstStyle/>
                    <a:p>
                      <a:pPr algn="ctr" marL="10160">
                        <a:lnSpc>
                          <a:spcPts val="1155"/>
                        </a:lnSpc>
                      </a:pP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Distribusi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Multinomial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450850">
                        <a:lnSpc>
                          <a:spcPct val="1109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Dalam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Penentuan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Harga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Opsi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dan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Aplikasinya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Abdurakhman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31775" indent="-177165">
                        <a:lnSpc>
                          <a:spcPts val="1300"/>
                        </a:lnSpc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31775" marR="638810" indent="-180340">
                        <a:lnSpc>
                          <a:spcPct val="103600"/>
                        </a:lnSpc>
                        <a:spcBef>
                          <a:spcPts val="35"/>
                        </a:spcBef>
                        <a:buFont typeface="Calibri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Suryo 	Guritno,M.Stats.,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3730">
                <a:tc>
                  <a:txBody>
                    <a:bodyPr/>
                    <a:lstStyle/>
                    <a:p>
                      <a:pPr algn="ctr" marL="6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Ruang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Solusi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Sistem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Diferensial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681990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Tundaan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Melalui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Pendekatan Aljabar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Ikrar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Pramudya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55"/>
                        </a:lnSpc>
                        <a:buSzPct val="90909"/>
                        <a:buFont typeface="Arial MT"/>
                        <a:buAutoNum type="arabicPeriod" startAt="3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80"/>
                        </a:spcBef>
                        <a:buSzPct val="90909"/>
                        <a:buFont typeface="Arial MT"/>
                        <a:buAutoNum type="arabicPeriod" startAt="3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Widodo,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10"/>
                        </a:spcBef>
                        <a:buSzPct val="90909"/>
                        <a:buFont typeface="Arial MT"/>
                        <a:buAutoNum type="arabicPeriod" startAt="3"/>
                        <a:tabLst>
                          <a:tab pos="231140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Ari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Suparwanto,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algn="ctr" marL="635">
                        <a:lnSpc>
                          <a:spcPts val="117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Feedforward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Neural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Networkuntuk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Data Polikotomus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Rezeki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7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0504" indent="-177800">
                        <a:lnSpc>
                          <a:spcPct val="100000"/>
                        </a:lnSpc>
                        <a:spcBef>
                          <a:spcPts val="10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0504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Suryo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638810">
                        <a:lnSpc>
                          <a:spcPct val="1102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Guritno,M.Stats.,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7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8345">
                <a:tc>
                  <a:txBody>
                    <a:bodyPr/>
                    <a:lstStyle/>
                    <a:p>
                      <a:pPr algn="ctr" marL="6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Jaringan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Syaraf Tiruan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Fungsi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Radial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219710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Basis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untuk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Pemodelan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Runtun Waktu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Brodjol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Sutijo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SU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31140" indent="-176530">
                        <a:lnSpc>
                          <a:spcPts val="115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31140" marR="638810" indent="-179705">
                        <a:lnSpc>
                          <a:spcPts val="1450"/>
                        </a:lnSpc>
                        <a:spcBef>
                          <a:spcPts val="6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Suryo 	Guritno,M.Stats., 	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4545">
                <a:tc>
                  <a:txBody>
                    <a:bodyPr/>
                    <a:lstStyle/>
                    <a:p>
                      <a:pPr algn="ctr" marL="6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Pendekatan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Bostrap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Model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469265">
                        <a:lnSpc>
                          <a:spcPct val="1109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MultivariateAdaptive</a:t>
                      </a:r>
                      <a:r>
                        <a:rPr dirty="0" sz="11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Regression Splines(MARS)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Bambang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Widjanarko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Otok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31140" indent="-176530">
                        <a:lnSpc>
                          <a:spcPts val="115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231140" marR="638810" indent="-179705">
                        <a:lnSpc>
                          <a:spcPct val="110000"/>
                        </a:lnSpc>
                        <a:spcBef>
                          <a:spcPts val="1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Suryo 	Guritno,M.Stats., 	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algn="ctr" marL="635">
                        <a:lnSpc>
                          <a:spcPts val="114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Feedforward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Neural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30860">
                        <a:lnSpc>
                          <a:spcPct val="1109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Networkuntuk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Time Series Multivariat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Dhoriva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Urwatul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Wutsqa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4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marR="382270" indent="-179705">
                        <a:lnSpc>
                          <a:spcPct val="110000"/>
                        </a:lnSpc>
                        <a:spcBef>
                          <a:spcPts val="1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Zanzawi 	Soejoeti,M.Sc.,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0504" marR="638810" indent="-177800">
                        <a:lnSpc>
                          <a:spcPct val="110000"/>
                        </a:lnSpc>
                        <a:spcBef>
                          <a:spcPts val="1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Suryo 	Guritno,M.Stats., 	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4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4785">
                <a:tc>
                  <a:txBody>
                    <a:bodyPr/>
                    <a:lstStyle/>
                    <a:p>
                      <a:pPr algn="ctr" marL="635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Fungsional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Linear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Kontinu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pada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372110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RuangFungsi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Terintegral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Henstock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Henstock-Bochner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Riyadi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9705">
                        <a:lnSpc>
                          <a:spcPts val="130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847725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Soeparna Darmawijaya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marR="929640" indent="-179705">
                        <a:lnSpc>
                          <a:spcPct val="109100"/>
                        </a:lnSpc>
                        <a:spcBef>
                          <a:spcPts val="10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YM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Sri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Daru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Unoningsih, 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5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Widodo,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2815">
                <a:tc>
                  <a:txBody>
                    <a:bodyPr/>
                    <a:lstStyle/>
                    <a:p>
                      <a:pPr algn="ctr" marL="6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Investasi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Optimal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dalam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Pasar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626110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FinansialModel</a:t>
                      </a:r>
                      <a:r>
                        <a:rPr dirty="0" sz="110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Binomial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dan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Trinormal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Scolastika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Mariani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9705">
                        <a:lnSpc>
                          <a:spcPts val="131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Suryo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638810">
                        <a:lnSpc>
                          <a:spcPct val="1100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Guritno,M.Stats.,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0504" marR="708660" indent="-177800">
                        <a:lnSpc>
                          <a:spcPts val="1460"/>
                        </a:lnSpc>
                        <a:spcBef>
                          <a:spcPts val="40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Sri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Haryatmi,M.Sc.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2009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7735">
                <a:tc>
                  <a:txBody>
                    <a:bodyPr/>
                    <a:lstStyle/>
                    <a:p>
                      <a:pPr algn="ctr" marL="635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0160">
                        <a:lnSpc>
                          <a:spcPts val="13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Pemodelan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Pilihan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Diskrit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10160" marR="513715">
                        <a:lnSpc>
                          <a:spcPct val="1100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Menggunakan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Probit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Mixed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Logit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padaRespon Multivariat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Jaka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Nugraha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9705">
                        <a:lnSpc>
                          <a:spcPts val="130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Suryo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638810">
                        <a:lnSpc>
                          <a:spcPct val="1100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Guritno,M.Stats.,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0504" marR="708660" indent="-177800">
                        <a:lnSpc>
                          <a:spcPct val="109100"/>
                        </a:lnSpc>
                        <a:spcBef>
                          <a:spcPts val="10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Sri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Haryatmi,M.Sc.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4215">
                <a:tc>
                  <a:txBody>
                    <a:bodyPr/>
                    <a:lstStyle/>
                    <a:p>
                      <a:pPr algn="ctr" marL="6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Perluasan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Operator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Hilbert-Schmidt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343535">
                        <a:lnSpc>
                          <a:spcPct val="1102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danOperator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Carleman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Ruang Banach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Muslim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Ansori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9705">
                        <a:lnSpc>
                          <a:spcPts val="129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847725">
                        <a:lnSpc>
                          <a:spcPct val="1102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Soeparna Darmawijaya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ts val="1235"/>
                        </a:lnSpc>
                        <a:buSzPct val="90909"/>
                        <a:buFont typeface="Arial MT"/>
                        <a:buAutoNum type="arabicPeriod" startAt="2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Supama,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73963" y="902208"/>
          <a:ext cx="6731634" cy="8423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338070"/>
                <a:gridCol w="1185545"/>
                <a:gridCol w="1831975"/>
                <a:gridCol w="861060"/>
              </a:tblGrid>
              <a:tr h="804545">
                <a:tc>
                  <a:txBody>
                    <a:bodyPr/>
                    <a:lstStyle/>
                    <a:p>
                      <a:pPr algn="ctr" marL="13335">
                        <a:lnSpc>
                          <a:spcPts val="116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8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Fuzzy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untuk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Fuzzy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85470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TimeSeries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Aplikasinya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bidang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Finansial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Agus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Maman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Abadi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6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0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Widodo,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marR="683260" indent="-179705">
                        <a:lnSpc>
                          <a:spcPct val="110000"/>
                        </a:lnSpc>
                        <a:spcBef>
                          <a:spcPts val="4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Samsubar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Saleh,M.Soc.Sc.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6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905">
                <a:tc>
                  <a:txBody>
                    <a:bodyPr/>
                    <a:lstStyle/>
                    <a:p>
                      <a:pPr algn="ctr" marL="13335">
                        <a:lnSpc>
                          <a:spcPts val="114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Aljabar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Max-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Plus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Bilangan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Kabur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73025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Penerapanya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Masalah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Penjadwalan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danJaringan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Antrian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Kabur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4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Andy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Rudhito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4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Ari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Suparwanto,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0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Frans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Susilo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4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algn="ctr" marL="13335">
                        <a:lnSpc>
                          <a:spcPts val="126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Fungtorialitas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Isomorfisma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24510">
                        <a:lnSpc>
                          <a:spcPct val="1100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Aljabar Insidensi Suatu Partially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Order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Dered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Set(Poset)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Carnia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26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0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Irawati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1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Setiadji,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S.U.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6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ctr" marL="13335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Valuasi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Asuransi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Kesehatan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82930">
                        <a:lnSpc>
                          <a:spcPct val="1091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Berbasis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Suku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Bunga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Dinamis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denganPendekatan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Risiko Multisatus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Adhitya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Ronnie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E.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27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marR="688340" indent="-179705">
                        <a:lnSpc>
                          <a:spcPct val="110000"/>
                        </a:lnSpc>
                        <a:spcBef>
                          <a:spcPts val="1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Danardono, 	MPH.,Ph.D.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905">
                <a:tc>
                  <a:txBody>
                    <a:bodyPr/>
                    <a:lstStyle/>
                    <a:p>
                      <a:pPr algn="ctr" marL="133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Pengukuran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VaR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dengan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Volatilitas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769620">
                        <a:lnSpc>
                          <a:spcPct val="1100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TakKonstan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Efek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Long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Memory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Sukono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5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marR="506095" indent="-179705">
                        <a:lnSpc>
                          <a:spcPts val="1460"/>
                        </a:lnSpc>
                        <a:spcBef>
                          <a:spcPts val="5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Dedi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Rosadi,S.Si.,</a:t>
                      </a:r>
                      <a:r>
                        <a:rPr dirty="0" sz="11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6460">
                <a:tc>
                  <a:txBody>
                    <a:bodyPr/>
                    <a:lstStyle/>
                    <a:p>
                      <a:pPr algn="ctr" marL="13335">
                        <a:lnSpc>
                          <a:spcPts val="114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14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Dissipatif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Dua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Kanal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4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Sumardi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 indent="-177800">
                        <a:lnSpc>
                          <a:spcPts val="1290"/>
                        </a:lnSpc>
                        <a:buSzPct val="90909"/>
                        <a:buFont typeface="Arial MT"/>
                        <a:buAutoNum type="arabicPeriod"/>
                        <a:tabLst>
                          <a:tab pos="230504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Prof.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847725">
                        <a:lnSpc>
                          <a:spcPts val="1460"/>
                        </a:lnSpc>
                        <a:spcBef>
                          <a:spcPts val="6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Soeparna Darmawijaya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ts val="1250"/>
                        </a:lnSpc>
                        <a:buSzPct val="90909"/>
                        <a:buFont typeface="Arial MT"/>
                        <a:buAutoNum type="arabicPeriod" startAt="2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Aryati,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5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Frits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Beckum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4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9935">
                <a:tc>
                  <a:txBody>
                    <a:bodyPr/>
                    <a:lstStyle/>
                    <a:p>
                      <a:pPr algn="ctr" marL="13335">
                        <a:lnSpc>
                          <a:spcPts val="114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0160">
                        <a:lnSpc>
                          <a:spcPts val="128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Clustering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Based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10160" marR="510540">
                        <a:lnSpc>
                          <a:spcPct val="10950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Indiscernibility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ofRough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Set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Ranked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Clusterability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Dyadic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Data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8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Raden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Bagus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FajriyaHakim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589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Calibri"/>
                        <a:buAutoNum type="arabicPeriod" startAt="3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marR="583565" indent="-175895">
                        <a:lnSpc>
                          <a:spcPts val="1310"/>
                        </a:lnSpc>
                        <a:spcBef>
                          <a:spcPts val="170"/>
                        </a:spcBef>
                        <a:buFont typeface="Calibri"/>
                        <a:buAutoNum type="arabicPeriod" startAt="3"/>
                        <a:tabLst>
                          <a:tab pos="23431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Edi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Winarko, 	M.Sc.,Ph.D.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8820">
                <a:tc>
                  <a:txBody>
                    <a:bodyPr/>
                    <a:lstStyle/>
                    <a:p>
                      <a:pPr algn="ctr" marL="133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Pemodelan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Vektor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Autoregresi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93090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dengan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Adanya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Outlier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atau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Pergeseran</a:t>
                      </a:r>
                      <a:r>
                        <a:rPr dirty="0" sz="1100" spc="1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TerhadapRata-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Rata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Agus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Suharsono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231775" marR="638810" indent="-180340">
                        <a:lnSpc>
                          <a:spcPts val="1320"/>
                        </a:lnSpc>
                        <a:spcBef>
                          <a:spcPts val="10"/>
                        </a:spcBef>
                        <a:buFont typeface="Calibri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Suryo 	Guritno,M.Stats.,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65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ctr" marL="13335">
                        <a:lnSpc>
                          <a:spcPts val="117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Robust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Optimal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Control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Design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02920">
                        <a:lnSpc>
                          <a:spcPct val="1097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Differential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game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approach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LinearQuadratic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Descriptor Systems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Muhammad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WakhidMusthofa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7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Salmah,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8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Ari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Suparwanto,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7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7735">
                <a:tc>
                  <a:txBody>
                    <a:bodyPr/>
                    <a:lstStyle/>
                    <a:p>
                      <a:pPr algn="ctr" marL="133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Metode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Estimasi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Second-Order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778510">
                        <a:lnSpc>
                          <a:spcPct val="1097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LeastSquare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Model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Autoregressive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Conditional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Heteroskedastic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dan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Transformasinya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Herni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Utami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 indent="-137795">
                        <a:lnSpc>
                          <a:spcPts val="1155"/>
                        </a:lnSpc>
                        <a:buAutoNum type="arabicPeriod"/>
                        <a:tabLst>
                          <a:tab pos="19240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4085">
                <a:tc>
                  <a:txBody>
                    <a:bodyPr/>
                    <a:lstStyle/>
                    <a:p>
                      <a:pPr algn="ctr" marL="13335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Spline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Regresi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SemiparametrikMultirespon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Wahyu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Wibowo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9705">
                        <a:lnSpc>
                          <a:spcPts val="130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Sri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Haryatmi,M.Sc.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marR="478790" indent="-179705">
                        <a:lnSpc>
                          <a:spcPct val="109500"/>
                        </a:lnSpc>
                        <a:spcBef>
                          <a:spcPts val="20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NyomanBudiantara,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MS.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73963" y="902208"/>
          <a:ext cx="6731634" cy="8251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338070"/>
                <a:gridCol w="1185545"/>
                <a:gridCol w="1831975"/>
                <a:gridCol w="861060"/>
              </a:tblGrid>
              <a:tr h="636905">
                <a:tc>
                  <a:txBody>
                    <a:bodyPr/>
                    <a:lstStyle/>
                    <a:p>
                      <a:pPr algn="ctr" marL="13335">
                        <a:lnSpc>
                          <a:spcPts val="116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8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Pengembangan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Mixture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untuk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238125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Analisis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Core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Rate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Penderita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Kanker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Payudara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Missing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Data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8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Nur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 marR="599440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Karomah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Dwidayati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9705">
                        <a:lnSpc>
                          <a:spcPts val="129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Sri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Haryatmi,M.Sc.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10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6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ctr" marL="13335">
                        <a:lnSpc>
                          <a:spcPts val="114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Wavelet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Fuzzy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887730">
                        <a:lnSpc>
                          <a:spcPct val="1100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terbobotTeroptimasi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pada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Series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4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Nurhayadi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4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Abdurakhman,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4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algn="ctr" marL="133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Program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Linear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Multi-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objectif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denganParameter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Random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Fuzzy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Indarsih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5260">
                        <a:lnSpc>
                          <a:spcPts val="115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Widodo,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Ch.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Rini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Indrati,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algn="ctr" marL="133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Perluasan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Masalah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Cauchy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AbstrakDegenerate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Susilo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Haryanto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5260">
                        <a:lnSpc>
                          <a:spcPts val="115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Aryati,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Widodo,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5635">
                <a:tc>
                  <a:txBody>
                    <a:bodyPr/>
                    <a:lstStyle/>
                    <a:p>
                      <a:pPr algn="ctr" marL="13335">
                        <a:lnSpc>
                          <a:spcPts val="114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8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Struktur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Keluarga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Modul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Bebas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361315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Lineardan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Modul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Koherediter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pada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Kategori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t[M]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4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Suprapto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4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Indah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Emilia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W.,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3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Irawati,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4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2640">
                <a:tc>
                  <a:txBody>
                    <a:bodyPr/>
                    <a:lstStyle/>
                    <a:p>
                      <a:pPr algn="ctr" marL="133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Sifat Prima dan Semiprima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Mendasar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201295">
                        <a:lnSpc>
                          <a:spcPct val="1100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Aljabar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Lintasan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Aljabar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Lintasan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Leavitt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Atas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Ring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Komutative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Unital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padaGraf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Berhingga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Khurul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Wardati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5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Indah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Emilia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W.,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905">
                <a:tc>
                  <a:txBody>
                    <a:bodyPr/>
                    <a:lstStyle/>
                    <a:p>
                      <a:pPr algn="ctr" marL="13335">
                        <a:lnSpc>
                          <a:spcPts val="117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Generalisasi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Klas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Monoton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486409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barisan-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barisan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Bilangan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Fungsi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dari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KlasMonoton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Umum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Moch.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 marR="719455">
                        <a:lnSpc>
                          <a:spcPct val="110900"/>
                        </a:lnSpc>
                        <a:spcBef>
                          <a:spcPts val="10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Aruman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Imron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 indent="-137160">
                        <a:lnSpc>
                          <a:spcPts val="1170"/>
                        </a:lnSpc>
                        <a:buSzPct val="90909"/>
                        <a:buFont typeface="Arial MT"/>
                        <a:buAutoNum type="arabicPeriod"/>
                        <a:tabLst>
                          <a:tab pos="214629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Ch.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Rini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Indrati,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5900" indent="-140335">
                        <a:lnSpc>
                          <a:spcPct val="100000"/>
                        </a:lnSpc>
                        <a:spcBef>
                          <a:spcPts val="1225"/>
                        </a:spcBef>
                        <a:buSzPct val="90909"/>
                        <a:buFont typeface="Arial MT"/>
                        <a:buAutoNum type="arabicPeriod"/>
                        <a:tabLst>
                          <a:tab pos="21590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Widodo,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MS.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7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905">
                <a:tc>
                  <a:txBody>
                    <a:bodyPr/>
                    <a:lstStyle/>
                    <a:p>
                      <a:pPr algn="ctr" marL="13335">
                        <a:lnSpc>
                          <a:spcPts val="117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Operator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Superposisi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dan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728345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Operator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Urutan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Ruang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Barisan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BernilaiRiesz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Elvina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Herawati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 indent="-137160">
                        <a:lnSpc>
                          <a:spcPts val="1170"/>
                        </a:lnSpc>
                        <a:buSzPct val="90909"/>
                        <a:buFont typeface="Arial MT"/>
                        <a:buAutoNum type="arabicPeriod"/>
                        <a:tabLst>
                          <a:tab pos="214629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Supama,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14629" indent="-137160">
                        <a:lnSpc>
                          <a:spcPct val="100000"/>
                        </a:lnSpc>
                        <a:spcBef>
                          <a:spcPts val="1210"/>
                        </a:spcBef>
                        <a:buSzPct val="90909"/>
                        <a:buFont typeface="Arial MT"/>
                        <a:buAutoNum type="arabicPeriod"/>
                        <a:tabLst>
                          <a:tab pos="214629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Indah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Emilia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W.,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7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6755">
                <a:tc>
                  <a:txBody>
                    <a:bodyPr/>
                    <a:lstStyle/>
                    <a:p>
                      <a:pPr algn="ctr" marL="13335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Dual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Konthe-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Toeplitz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Ruang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97535">
                        <a:lnSpc>
                          <a:spcPts val="1480"/>
                        </a:lnSpc>
                        <a:spcBef>
                          <a:spcPts val="6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BarisanDiperumum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Ruang Fugsi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Sumardyono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9705">
                        <a:lnSpc>
                          <a:spcPts val="129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847725">
                        <a:lnSpc>
                          <a:spcPts val="1480"/>
                        </a:lnSpc>
                        <a:spcBef>
                          <a:spcPts val="6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Soeparna Darmawijaya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ts val="1155"/>
                        </a:lnSpc>
                        <a:buSzPct val="90909"/>
                        <a:buFont typeface="Arial MT"/>
                        <a:buAutoNum type="arabicPeriod" startAt="2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Supama,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5355">
                <a:tc>
                  <a:txBody>
                    <a:bodyPr/>
                    <a:lstStyle/>
                    <a:p>
                      <a:pPr algn="ctr" marL="13335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39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Klasifikasi</a:t>
                      </a:r>
                      <a:r>
                        <a:rPr dirty="0" sz="1100" spc="1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Menggunakan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855344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RegresiKomponen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Utama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Kernel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Ismail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Djakaria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9705">
                        <a:lnSpc>
                          <a:spcPts val="129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Suryo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638810">
                        <a:lnSpc>
                          <a:spcPct val="1109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Guritno,M.Stats.,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0504" marR="708660" indent="-177800">
                        <a:lnSpc>
                          <a:spcPts val="1460"/>
                        </a:lnSpc>
                        <a:spcBef>
                          <a:spcPts val="50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Sri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Haryatmi,M.Sc.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0269">
                <a:tc>
                  <a:txBody>
                    <a:bodyPr/>
                    <a:lstStyle/>
                    <a:p>
                      <a:pPr algn="ctr" marL="13335">
                        <a:lnSpc>
                          <a:spcPts val="114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80"/>
                        </a:lnSpc>
                        <a:tabLst>
                          <a:tab pos="866775" algn="l"/>
                          <a:tab pos="158940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Estimasi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Kurva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Yield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424815">
                        <a:lnSpc>
                          <a:spcPct val="110000"/>
                        </a:lnSpc>
                        <a:spcBef>
                          <a:spcPts val="10"/>
                        </a:spcBef>
                        <a:tabLst>
                          <a:tab pos="977900" algn="l"/>
                          <a:tab pos="152463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Menggunakan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Fungsi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Kernel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Penyesuaian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EndPoints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4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Kartiko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9705">
                        <a:lnSpc>
                          <a:spcPts val="129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Suryo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638810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Guritno,M.Stats.,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ts val="1250"/>
                        </a:lnSpc>
                        <a:buSzPct val="90909"/>
                        <a:buFont typeface="Arial MT"/>
                        <a:buAutoNum type="arabicPeriod" startAt="2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Dedi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Rosadi,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20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Abdurakhman,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4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algn="ctr" marL="13335">
                        <a:lnSpc>
                          <a:spcPts val="113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Metode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Wavelet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Neural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Networks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untuk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Pemodelan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Series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Musiman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3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Umu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Sa’adah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3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9705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Suryo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638810">
                        <a:lnSpc>
                          <a:spcPct val="1109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Guritno,M.Stats.,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ts val="1235"/>
                        </a:lnSpc>
                        <a:buSzPct val="90909"/>
                        <a:buFont typeface="Arial MT"/>
                        <a:buAutoNum type="arabicPeriod" startAt="3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Suhartono,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3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73963" y="902208"/>
          <a:ext cx="6731634" cy="8312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338070"/>
                <a:gridCol w="1185545"/>
                <a:gridCol w="1917064"/>
                <a:gridCol w="775334"/>
              </a:tblGrid>
              <a:tr h="972185">
                <a:tc>
                  <a:txBody>
                    <a:bodyPr/>
                    <a:lstStyle/>
                    <a:p>
                      <a:pPr algn="ctr" marL="13335">
                        <a:lnSpc>
                          <a:spcPts val="116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8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Earthquake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Insurance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Model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using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628015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Spatio-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temporal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Point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Process Approach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Hasih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Pratiwi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6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marR="772795" indent="-179705">
                        <a:lnSpc>
                          <a:spcPct val="110000"/>
                        </a:lnSpc>
                        <a:spcBef>
                          <a:spcPts val="1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Danardono, 	MPH.,Ph.D.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marR="520700" indent="-179705">
                        <a:lnSpc>
                          <a:spcPts val="1460"/>
                        </a:lnSpc>
                        <a:spcBef>
                          <a:spcPts val="6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J.A.M.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Van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DerWeide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16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905">
                <a:tc>
                  <a:txBody>
                    <a:bodyPr/>
                    <a:lstStyle/>
                    <a:p>
                      <a:pPr algn="ctr" marL="13335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Konstruksi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Implementasi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317500">
                        <a:lnSpc>
                          <a:spcPct val="1100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AlgoritmaFilter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kalman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Model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Tereduksi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Didik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Khusul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Arif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27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Widodo,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MS.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Salmah,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1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Erna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Apriliani,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ctr" marL="133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Nonparametric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Maximum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10160" marR="494030">
                        <a:lnSpc>
                          <a:spcPct val="1097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Likelihood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Estimation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Data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Tersensor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BivariatMelalui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Teori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Graf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Mohamad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 marR="445134">
                        <a:lnSpc>
                          <a:spcPct val="1100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Fatekurohma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5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Danardono,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MPH.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algn="ctr" marL="1333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Pemodelan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Matematika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Infeksi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HPVpada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kanker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Serviks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Tri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Noor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Asih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7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Aryati,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MS.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8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Fajar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Adi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Kusumo,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1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Mardiah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Suci,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4545">
                <a:tc>
                  <a:txBody>
                    <a:bodyPr/>
                    <a:lstStyle/>
                    <a:p>
                      <a:pPr algn="ctr" marL="133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Pemodelan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Runtun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Waktu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Finansial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155575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denganVolatilitas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Grach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menggunakan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Adaptive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neuro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Fuzzy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Inference Systems(ANFIS)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8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Tarno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8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Dedi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Rosadi,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1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Suhartono,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18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905">
                <a:tc>
                  <a:txBody>
                    <a:bodyPr/>
                    <a:lstStyle/>
                    <a:p>
                      <a:pPr algn="ctr" marL="13335">
                        <a:lnSpc>
                          <a:spcPts val="117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Sifat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Asimtotik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variansi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Krigin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79755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Bootstrapping</a:t>
                      </a:r>
                      <a:r>
                        <a:rPr dirty="0" sz="1100" spc="1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Semiparametrik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dalamSimulasi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Deterministik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Elmanani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Simamora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7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marR="794385" indent="-179705">
                        <a:lnSpc>
                          <a:spcPts val="1480"/>
                        </a:lnSpc>
                        <a:spcBef>
                          <a:spcPts val="3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Sri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Haryatmi,M.Sc.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17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4085">
                <a:tc>
                  <a:txBody>
                    <a:bodyPr/>
                    <a:lstStyle/>
                    <a:p>
                      <a:pPr algn="ctr" marL="1333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Distribusi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Asimtotik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Estimator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443230">
                        <a:lnSpc>
                          <a:spcPct val="1109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BootstrapUntuk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Parameter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Proses Autoregresif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Bambang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Suprihatin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9705">
                        <a:lnSpc>
                          <a:spcPts val="127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Suryo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723900">
                        <a:lnSpc>
                          <a:spcPct val="1118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Guritno,M.Stats.,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0504" marR="794385" indent="-177800">
                        <a:lnSpc>
                          <a:spcPts val="1450"/>
                        </a:lnSpc>
                        <a:spcBef>
                          <a:spcPts val="60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Sri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Haryatmi,M.Sc.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 algn="ctr" marL="13335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49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Semigrup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Bentuk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Bilinear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Fuzzy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Karyati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Budi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Surodjo,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Setiadji,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S.U.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3790">
                <a:tc>
                  <a:txBody>
                    <a:bodyPr/>
                    <a:lstStyle/>
                    <a:p>
                      <a:pPr algn="ctr" marL="133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Kunci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Rahasia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dalam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Konstruksi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SkemaPembagian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Rahasia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Aluysiyus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Sutjijana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165">
                        <a:lnSpc>
                          <a:spcPts val="1300"/>
                        </a:lnSpc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marR="932815" indent="-180340">
                        <a:lnSpc>
                          <a:spcPct val="99700"/>
                        </a:lnSpc>
                        <a:spcBef>
                          <a:spcPts val="110"/>
                        </a:spcBef>
                        <a:buFont typeface="Calibri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Soeparna 	Darmawijaya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marR="621665" indent="-180340">
                        <a:lnSpc>
                          <a:spcPts val="1310"/>
                        </a:lnSpc>
                        <a:spcBef>
                          <a:spcPts val="170"/>
                        </a:spcBef>
                        <a:buFont typeface="Calibri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Jogiyanto 	H.M.,MBA.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3790">
                <a:tc>
                  <a:txBody>
                    <a:bodyPr/>
                    <a:lstStyle/>
                    <a:p>
                      <a:pPr algn="ctr" marL="133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Representasi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Linear Kontinu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dari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21970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GrupTopologis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dalam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Ruang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Vektor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Topologis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Diah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Junia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EksiPalupi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80340">
                        <a:lnSpc>
                          <a:spcPts val="1290"/>
                        </a:lnSpc>
                        <a:buFont typeface="Calibri"/>
                        <a:buAutoNum type="arabicPeriod"/>
                        <a:tabLst>
                          <a:tab pos="231775" algn="l"/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Dr.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4315" marR="932815">
                        <a:lnSpc>
                          <a:spcPts val="131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Soeparna Darmawijaya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110"/>
                        </a:spcBef>
                        <a:buFont typeface="Calibri"/>
                        <a:buAutoNum type="arabicPeriod" startAt="2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Setiadji,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S.U.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marR="625475" indent="-180340">
                        <a:lnSpc>
                          <a:spcPts val="1300"/>
                        </a:lnSpc>
                        <a:spcBef>
                          <a:spcPts val="145"/>
                        </a:spcBef>
                        <a:buFont typeface="Calibri"/>
                        <a:buAutoNum type="arabicPeriod" startAt="2"/>
                        <a:tabLst>
                          <a:tab pos="23431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Christiana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Rini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Indrati,M.Si.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73963" y="902207"/>
          <a:ext cx="6731634" cy="8169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338070"/>
                <a:gridCol w="1185545"/>
                <a:gridCol w="1831975"/>
                <a:gridCol w="861060"/>
              </a:tblGrid>
              <a:tr h="857885">
                <a:tc>
                  <a:txBody>
                    <a:bodyPr/>
                    <a:lstStyle/>
                    <a:p>
                      <a:pPr algn="ctr" marL="13335">
                        <a:lnSpc>
                          <a:spcPts val="116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8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Estimasi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Permukaan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51815">
                        <a:lnSpc>
                          <a:spcPct val="1109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ResponMultivariat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dengan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Data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Outlier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Edy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Widodo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marR="638810" indent="-180340">
                        <a:lnSpc>
                          <a:spcPts val="1330"/>
                        </a:lnSpc>
                        <a:spcBef>
                          <a:spcPts val="15"/>
                        </a:spcBef>
                        <a:buFont typeface="Calibri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Suryo 	Guritno,M.Stats.,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marR="327660" indent="-179070">
                        <a:lnSpc>
                          <a:spcPts val="1260"/>
                        </a:lnSpc>
                        <a:spcBef>
                          <a:spcPts val="50"/>
                        </a:spcBef>
                        <a:buFont typeface="Calibri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Haryatmi, 	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4545">
                <a:tc>
                  <a:txBody>
                    <a:bodyPr/>
                    <a:lstStyle/>
                    <a:p>
                      <a:pPr algn="ctr" marL="133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Pemodelan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Kurva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Imbal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hasil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89915">
                        <a:lnSpc>
                          <a:spcPct val="1100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ModelKelas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Nelson-Siegel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dan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EstimasinyaMenggunakan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Metode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Algoritma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Genetika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Muslim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 marR="359410" indent="-177800">
                        <a:lnSpc>
                          <a:spcPts val="1130"/>
                        </a:lnSpc>
                        <a:spcBef>
                          <a:spcPts val="3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Dedi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Rosadi, 	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9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Gunardi,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2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Abdurakhman,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algn="ctr" marL="133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Analisis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Kestabilan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Model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PenyebaranRabies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Eti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Dwi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Wiraningsih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165">
                        <a:lnSpc>
                          <a:spcPts val="1300"/>
                        </a:lnSpc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Widodo,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Aryati,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Syamsudin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Toaha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 algn="ctr" marL="1333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Penentuan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Harga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Opsi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Eropa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Bawah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126364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BS-BHM-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Updated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Berdasarkan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Pendekatan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BHM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5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Mutijah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marR="638810" indent="-180340">
                        <a:lnSpc>
                          <a:spcPts val="1320"/>
                        </a:lnSpc>
                        <a:spcBef>
                          <a:spcPts val="10"/>
                        </a:spcBef>
                        <a:buFont typeface="Calibri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Suryo 	Guritno,M.Stats.,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65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Gunardi,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 marL="133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Invers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Moore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Penrose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Diperumum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190500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Invers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μ-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Moore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Penrose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Diperumum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padaRing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dengan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Elemen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Satuan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yang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Dilengkapi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Involusi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Titi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Udjiani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SRRM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165">
                        <a:lnSpc>
                          <a:spcPct val="100000"/>
                        </a:lnSpc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MS.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110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Budi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Surodjo,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7055">
                <a:tc>
                  <a:txBody>
                    <a:bodyPr/>
                    <a:lstStyle/>
                    <a:p>
                      <a:pPr algn="ctr" marL="133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Valuasi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Obligasi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dengan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815975">
                        <a:lnSpc>
                          <a:spcPct val="109200"/>
                        </a:lnSpc>
                        <a:spcBef>
                          <a:spcPts val="2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Kupon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Berdasarkan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Waktu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Kebangkrutan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Asih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Maruddani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165">
                        <a:lnSpc>
                          <a:spcPts val="1310"/>
                        </a:lnSpc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Dedi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Rosadi,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Gunardi,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 marL="1333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Pengembangan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Metode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Pewarnaan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149860">
                        <a:lnSpc>
                          <a:spcPct val="1109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TitikdanBilangan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Kromatik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pada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Graf-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Graf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Tak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Deterministik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Isnaini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Rosyida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165">
                        <a:lnSpc>
                          <a:spcPts val="1310"/>
                        </a:lnSpc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Widodo,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MS.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Rini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Indrati,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Kiki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Arianti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Sugeng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algn="ctr" marL="13335">
                        <a:lnSpc>
                          <a:spcPts val="115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59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Kekuatan</a:t>
                      </a:r>
                      <a:r>
                        <a:rPr dirty="0" sz="1100" spc="3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Tak</a:t>
                      </a:r>
                      <a:r>
                        <a:rPr dirty="0" sz="1100" spc="3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Reguler</a:t>
                      </a:r>
                      <a:r>
                        <a:rPr dirty="0" sz="1100" spc="3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Sisi</a:t>
                      </a:r>
                      <a:r>
                        <a:rPr dirty="0" sz="1100" spc="3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Total,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241300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Titik</a:t>
                      </a:r>
                      <a:r>
                        <a:rPr dirty="0" sz="11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dirty="0" sz="110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Beberapa KelasGraf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Diari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Indriati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165">
                        <a:lnSpc>
                          <a:spcPct val="100000"/>
                        </a:lnSpc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Widodo,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MS.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Indah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Emilia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W.,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Kiki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Arianti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Sugeng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31544">
                <a:tc>
                  <a:txBody>
                    <a:bodyPr/>
                    <a:lstStyle/>
                    <a:p>
                      <a:pPr algn="ctr" marL="13335">
                        <a:lnSpc>
                          <a:spcPts val="118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60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Rancangan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Optimal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untuk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ModelEksponensial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10160" marR="659130">
                        <a:lnSpc>
                          <a:spcPct val="109100"/>
                        </a:lnSpc>
                        <a:spcBef>
                          <a:spcPts val="2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Tergeneralisasi,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Eksponensial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Terboboti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MorganMercer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Flodin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(MMF)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Tatik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Widiharih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marR="327660" indent="-179070">
                        <a:lnSpc>
                          <a:spcPts val="1200"/>
                        </a:lnSpc>
                        <a:spcBef>
                          <a:spcPts val="130"/>
                        </a:spcBef>
                        <a:buFont typeface="Calibri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Haryatmi, 	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150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Gunardi,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algn="ctr" marL="13335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61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Wavelet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Radial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Basis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untuk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76580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Peramalan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Data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Runtun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Waktu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denganLompatan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Rukun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Santoso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29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0504" marR="359410" indent="-177800">
                        <a:lnSpc>
                          <a:spcPts val="1260"/>
                        </a:lnSpc>
                        <a:spcBef>
                          <a:spcPts val="200"/>
                        </a:spcBef>
                        <a:buSzPct val="90909"/>
                        <a:buFont typeface="Arial MT"/>
                        <a:buAutoNum type="arabicPeriod"/>
                        <a:tabLst>
                          <a:tab pos="2343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Dedi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Rosadi, 	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7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Suhartono,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62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0160" marR="787400">
                        <a:lnSpc>
                          <a:spcPts val="12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Pemodelan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Wavelet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Neural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Networkdengan</a:t>
                      </a:r>
                      <a:r>
                        <a:rPr dirty="0" sz="1100" spc="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Algoritma Genetika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Budi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Warsito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5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0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Abdurakhman,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73963" y="902208"/>
          <a:ext cx="6731634" cy="7917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338070"/>
                <a:gridCol w="1185545"/>
                <a:gridCol w="1917064"/>
                <a:gridCol w="775334"/>
              </a:tblGrid>
              <a:tr h="72072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63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8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Recurrent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Neural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Network</a:t>
                      </a:r>
                      <a:r>
                        <a:rPr dirty="0" sz="11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untuk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441959">
                        <a:lnSpc>
                          <a:spcPct val="1109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Peramalan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Runtun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Waktu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dengan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PolaLong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Memory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6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Walid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60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0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Dedi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Rosadi,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Suhartono,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16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64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Integral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Henstock-Kurzweil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DalamRuang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[\alpha,\beta]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Firdaus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Ubaidillah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15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Soeparna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9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Ch.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Rini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I.,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15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8820">
                <a:tc>
                  <a:txBody>
                    <a:bodyPr/>
                    <a:lstStyle/>
                    <a:p>
                      <a:pPr algn="ctr" marL="13335">
                        <a:lnSpc>
                          <a:spcPts val="125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65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Desain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Evaluasi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Performa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67055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ModelWavelet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Neural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Network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untuk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Pemodelan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Time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Series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Syamsul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Bahri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140" indent="-176530">
                        <a:lnSpc>
                          <a:spcPts val="1275"/>
                        </a:lnSpc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Widodo,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MS.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140" indent="-176530">
                        <a:lnSpc>
                          <a:spcPct val="100000"/>
                        </a:lnSpc>
                        <a:spcBef>
                          <a:spcPts val="105"/>
                        </a:spcBef>
                        <a:buSzPct val="90909"/>
                        <a:buFont typeface="Arial MT"/>
                        <a:buAutoNum type="arabicPeriod"/>
                        <a:tabLst>
                          <a:tab pos="2311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5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66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Optimalisasi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Norma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Jangkauan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487680">
                        <a:lnSpc>
                          <a:spcPct val="102699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VektorEigen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Atas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Aljabar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Maks-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Plus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Interval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Siswanto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165">
                        <a:lnSpc>
                          <a:spcPts val="1300"/>
                        </a:lnSpc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Suparwanto,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Rudhito,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67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Pengembangan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Portofolio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247015">
                        <a:lnSpc>
                          <a:spcPct val="1036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Mean-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Variance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Melalui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Metode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Estimasi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Robustdan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Optimasi Robust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Epha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Diana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Supandi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305" marR="844550" indent="-226695">
                        <a:lnSpc>
                          <a:spcPts val="1280"/>
                        </a:lnSpc>
                        <a:spcBef>
                          <a:spcPts val="65"/>
                        </a:spcBef>
                        <a:buFont typeface="Calibri"/>
                        <a:buAutoNum type="arabicPeriod"/>
                        <a:tabLst>
                          <a:tab pos="2832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Dedi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Rosadi,M.Sc.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81305" indent="-229870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Calibri"/>
                        <a:buAutoNum type="arabicPeriod"/>
                        <a:tabLst>
                          <a:tab pos="28130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Abdurakhman,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algn="ctr" marL="13335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68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Karakterisasi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Himpunan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Potongan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620395">
                        <a:lnSpc>
                          <a:spcPct val="109100"/>
                        </a:lnSpc>
                        <a:spcBef>
                          <a:spcPts val="2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DariHimpunan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Fuzzy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Bernilai Semilatis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Harina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Orpa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LefinaMonim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indent="-177165">
                        <a:lnSpc>
                          <a:spcPts val="1310"/>
                        </a:lnSpc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MS.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1775" indent="-17716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Calibri"/>
                        <a:buAutoNum type="arabicPeriod"/>
                        <a:tabLst>
                          <a:tab pos="23177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Indah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Emilia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W.,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4485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69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Analisis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Desain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Untuk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Masalah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Input-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Output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Grup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664210">
                        <a:lnSpc>
                          <a:spcPct val="1102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Decoupling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SistemDeskriptor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Linear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Regular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Indeks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Satu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Arman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110" indent="-239395">
                        <a:lnSpc>
                          <a:spcPts val="1275"/>
                        </a:lnSpc>
                        <a:buSzPct val="90909"/>
                        <a:buFont typeface="Arial MT"/>
                        <a:buAutoNum type="arabicPeriod"/>
                        <a:tabLst>
                          <a:tab pos="2451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Ari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Suparwanto,M.Si.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5110" indent="-240665">
                        <a:lnSpc>
                          <a:spcPct val="100000"/>
                        </a:lnSpc>
                        <a:spcBef>
                          <a:spcPts val="10"/>
                        </a:spcBef>
                        <a:buSzPct val="90909"/>
                        <a:buFont typeface="Arial MT"/>
                        <a:buAutoNum type="arabicPeriod" startAt="2"/>
                        <a:tabLst>
                          <a:tab pos="2451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Salmah,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33144">
                <a:tc>
                  <a:txBody>
                    <a:bodyPr/>
                    <a:lstStyle/>
                    <a:p>
                      <a:pPr algn="ctr" marL="1333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70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Pengambilan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Keputusan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dengan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423545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Pendekatan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Probabilistic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Soft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Sets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danN-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Soft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Sets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Fatia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Fatimah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110" marR="642620" indent="-239395">
                        <a:lnSpc>
                          <a:spcPts val="1220"/>
                        </a:lnSpc>
                        <a:spcBef>
                          <a:spcPts val="100"/>
                        </a:spcBef>
                        <a:buFont typeface="Calibri"/>
                        <a:buAutoNum type="arabicPeriod"/>
                        <a:tabLst>
                          <a:tab pos="2451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Dr.rer.nat., DediRosadi,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S.Si., 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5110" marR="527050" indent="-239395">
                        <a:lnSpc>
                          <a:spcPct val="104099"/>
                        </a:lnSpc>
                        <a:spcBef>
                          <a:spcPts val="5"/>
                        </a:spcBef>
                        <a:buFont typeface="Calibri"/>
                        <a:buAutoNum type="arabicPeriod"/>
                        <a:tabLst>
                          <a:tab pos="2451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Raden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Bagus FajriyaHakim,</a:t>
                      </a:r>
                      <a:r>
                        <a:rPr dirty="0" sz="11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S.Si.,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240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454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71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Karakterisasi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Penyelesaian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Sistem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Kesetimbangan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Linear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664210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Ditinjau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DariMatriks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Atas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Aljabar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Maks-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Plus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Tersimetri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4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Gregoria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Ariyanti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 indent="-229870">
                        <a:lnSpc>
                          <a:spcPts val="1290"/>
                        </a:lnSpc>
                        <a:buFont typeface="Calibri"/>
                        <a:buAutoNum type="arabicPeriod"/>
                        <a:tabLst>
                          <a:tab pos="243204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Ari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Suparwanto,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204" indent="-22987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Calibri"/>
                        <a:buAutoNum type="arabicPeriod"/>
                        <a:tabLst>
                          <a:tab pos="243204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Budi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Surodjo,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72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Fungsi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Kodiferensi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Proses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Moving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377825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Average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Dengan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Inovasi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Î±-Stable Simetris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4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Iqbal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Kharisudin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 marR="642620" indent="-226695">
                        <a:lnSpc>
                          <a:spcPct val="98600"/>
                        </a:lnSpc>
                        <a:buFont typeface="Calibri"/>
                        <a:buAutoNum type="arabicPeriod"/>
                        <a:tabLst>
                          <a:tab pos="2451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Dr.rer.nat., 	DediRosadi,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S.Si., 	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204" indent="-229870">
                        <a:lnSpc>
                          <a:spcPct val="100000"/>
                        </a:lnSpc>
                        <a:spcBef>
                          <a:spcPts val="145"/>
                        </a:spcBef>
                        <a:buFont typeface="Calibri"/>
                        <a:buAutoNum type="arabicPeriod"/>
                        <a:tabLst>
                          <a:tab pos="243204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Abdurakhman,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204" indent="-22987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Calibri"/>
                        <a:buAutoNum type="arabicPeriod"/>
                        <a:tabLst>
                          <a:tab pos="243204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Suhartono,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73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Necessary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Sufficient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Conditions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167640">
                        <a:lnSpc>
                          <a:spcPts val="146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U(*k)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Coincide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With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Prime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RadicalBeta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Puguh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 marR="697865">
                        <a:lnSpc>
                          <a:spcPct val="1109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Wahyu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Prasetyo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 indent="-229870">
                        <a:lnSpc>
                          <a:spcPts val="1290"/>
                        </a:lnSpc>
                        <a:buFont typeface="Calibri"/>
                        <a:buAutoNum type="arabicPeriod"/>
                        <a:tabLst>
                          <a:tab pos="243204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Indah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Emilia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W.,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3204" indent="-22987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Calibri"/>
                        <a:buAutoNum type="arabicPeriod"/>
                        <a:tabLst>
                          <a:tab pos="243204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Halina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France-Jackson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73963" y="902208"/>
          <a:ext cx="6731634" cy="8350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338070"/>
                <a:gridCol w="1185545"/>
                <a:gridCol w="1831975"/>
                <a:gridCol w="861060"/>
              </a:tblGrid>
              <a:tr h="72072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74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8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SIFAT-SIFAT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MODUL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BAGUS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07365">
                        <a:lnSpc>
                          <a:spcPts val="1460"/>
                        </a:lnSpc>
                        <a:spcBef>
                          <a:spcPts val="6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SEBAGAI PENGEMBANGAN MODULBERSIH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Atun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Ismarwati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43510" indent="-139065">
                        <a:lnSpc>
                          <a:spcPts val="1300"/>
                        </a:lnSpc>
                        <a:buFont typeface="Calibri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Wahyuni,S.U.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143510" marR="676910" indent="-137795">
                        <a:lnSpc>
                          <a:spcPct val="103200"/>
                        </a:lnSpc>
                        <a:spcBef>
                          <a:spcPts val="50"/>
                        </a:spcBef>
                        <a:buFont typeface="Calibri"/>
                        <a:buAutoNum type="arabicPeriod"/>
                        <a:tabLst>
                          <a:tab pos="2070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rer.nat.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Indah 	EmiliaWijayanti, 	S.Si.,M.Si.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341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1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Submodul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Bertingkat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N-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Prima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Sutopo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 indent="-139065">
                        <a:lnSpc>
                          <a:spcPts val="1275"/>
                        </a:lnSpc>
                        <a:buFont typeface="Calibri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Wahyuni,S.U.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 marR="730250" indent="137795">
                        <a:lnSpc>
                          <a:spcPct val="90500"/>
                        </a:lnSpc>
                        <a:spcBef>
                          <a:spcPts val="100"/>
                        </a:spcBef>
                        <a:buFont typeface="Calibri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rer.nat.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Indah EmiliaWijayanti, S.Si.,M.Si.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algn="ctr" marL="13335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76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Matriks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Transformasi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pada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RuangBarisan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Cesaro</a:t>
                      </a:r>
                      <a:r>
                        <a:rPr dirty="0" sz="11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Teritlak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Haryadi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 indent="-229870">
                        <a:lnSpc>
                          <a:spcPts val="1310"/>
                        </a:lnSpc>
                        <a:buFont typeface="Calibri"/>
                        <a:buAutoNum type="arabicPeriod"/>
                        <a:tabLst>
                          <a:tab pos="243204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Supama.,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7175" marR="713740" indent="-251460">
                        <a:lnSpc>
                          <a:spcPct val="100899"/>
                        </a:lnSpc>
                        <a:spcBef>
                          <a:spcPts val="45"/>
                        </a:spcBef>
                        <a:buFont typeface="Calibri"/>
                        <a:buAutoNum type="arabicPeriod"/>
                        <a:tabLst>
                          <a:tab pos="25717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Atok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Zulijanto, M.Si.,Ph.D.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0364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77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8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Regresi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Nonparametrik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608330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MultivariabelSpline</a:t>
                      </a:r>
                      <a:r>
                        <a:rPr dirty="0" sz="11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Truncated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Dalam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Geographically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Weighted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Regression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240665">
                        <a:lnSpc>
                          <a:spcPct val="11000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(Multivariable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Nonparametric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RegressionTruncated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Spline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Geographically</a:t>
                      </a:r>
                      <a:r>
                        <a:rPr dirty="0" sz="11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Weighted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Regression Models)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5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Sifriani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 marR="335280" indent="-222250">
                        <a:lnSpc>
                          <a:spcPts val="1200"/>
                        </a:lnSpc>
                        <a:spcBef>
                          <a:spcPts val="120"/>
                        </a:spcBef>
                        <a:buFont typeface="Calibri"/>
                        <a:buAutoNum type="arabicPeriod"/>
                        <a:tabLst>
                          <a:tab pos="22669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Haryatmi, 	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9230" marR="565785" indent="-185420">
                        <a:lnSpc>
                          <a:spcPts val="1270"/>
                        </a:lnSpc>
                        <a:spcBef>
                          <a:spcPts val="235"/>
                        </a:spcBef>
                        <a:buFont typeface="Calibri"/>
                        <a:buAutoNum type="arabicPeriod"/>
                        <a:tabLst>
                          <a:tab pos="19304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Nyoman 	Budiarta,M.Si.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indent="-186690">
                        <a:lnSpc>
                          <a:spcPct val="100000"/>
                        </a:lnSpc>
                        <a:spcBef>
                          <a:spcPts val="135"/>
                        </a:spcBef>
                        <a:buFont typeface="Calibri"/>
                        <a:buAutoNum type="arabicPeriod"/>
                        <a:tabLst>
                          <a:tab pos="19240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Gunardi,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4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0269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78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0"/>
                        </a:lnSpc>
                        <a:tabLst>
                          <a:tab pos="933450" algn="l"/>
                          <a:tab pos="176847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Optimisasi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K-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Means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Data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295910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Nonlinear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Separable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Dengan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Kernel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Principal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Component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Analysis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1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Cori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Pitoy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 indent="-186690">
                        <a:lnSpc>
                          <a:spcPts val="1300"/>
                        </a:lnSpc>
                        <a:buFont typeface="Calibri"/>
                        <a:buAutoNum type="arabicPeriod"/>
                        <a:tabLst>
                          <a:tab pos="19240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Drd.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92405" indent="-186690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Calibri"/>
                        <a:buAutoNum type="arabicPeriod"/>
                        <a:tabLst>
                          <a:tab pos="19240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Abdurakhman,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7090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79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15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Modul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 i="1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Bebas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7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Fitriani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marR="521334" indent="168275">
                        <a:lnSpc>
                          <a:spcPts val="1310"/>
                        </a:lnSpc>
                        <a:spcBef>
                          <a:spcPts val="30"/>
                        </a:spcBef>
                        <a:buFont typeface="Calibri"/>
                        <a:buAutoNum type="arabicPeriod"/>
                        <a:tabLst>
                          <a:tab pos="17399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rer.nat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Indah EmiliaWijayanti,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Calibri"/>
                        <a:buAutoNum type="arabicPeriod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3355" indent="-135890">
                        <a:lnSpc>
                          <a:spcPct val="100000"/>
                        </a:lnSpc>
                        <a:buFont typeface="Calibri"/>
                        <a:buAutoNum type="arabicPeriod"/>
                        <a:tabLst>
                          <a:tab pos="17335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Budi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Surodjo,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8360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80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1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Operator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Linear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Ruang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Modular-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Burhanudin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Arif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 indent="-139065">
                        <a:lnSpc>
                          <a:spcPct val="100000"/>
                        </a:lnSpc>
                        <a:buFont typeface="Calibri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Supama,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 marR="474345" indent="137795">
                        <a:lnSpc>
                          <a:spcPts val="1310"/>
                        </a:lnSpc>
                        <a:spcBef>
                          <a:spcPts val="1240"/>
                        </a:spcBef>
                        <a:buFont typeface="Calibri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Atok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Zulijanto,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Si.,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M.Si.,Ph.D.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81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Semigrup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Kuasi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Kontinu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Kuat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409575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SistemKendali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Linear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Bergantung Waktu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5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Sutrima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marR="672465" indent="168275">
                        <a:lnSpc>
                          <a:spcPts val="1310"/>
                        </a:lnSpc>
                        <a:spcBef>
                          <a:spcPts val="30"/>
                        </a:spcBef>
                        <a:buFont typeface="Calibri"/>
                        <a:buAutoNum type="arabicPeriod"/>
                        <a:tabLst>
                          <a:tab pos="17399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Ch.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Rini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Indrati,M.Si.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Calibri"/>
                        <a:buAutoNum type="arabicPeriod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3355" indent="-135890">
                        <a:lnSpc>
                          <a:spcPct val="100000"/>
                        </a:lnSpc>
                        <a:buFont typeface="Calibri"/>
                        <a:buAutoNum type="arabicPeriod"/>
                        <a:tabLst>
                          <a:tab pos="17335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Aryati,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MS.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71575">
                <a:tc>
                  <a:txBody>
                    <a:bodyPr/>
                    <a:lstStyle/>
                    <a:p>
                      <a:pPr algn="ctr" marL="13335">
                        <a:lnSpc>
                          <a:spcPts val="1275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82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Pemodelan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Matematika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794385">
                        <a:lnSpc>
                          <a:spcPct val="11000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KarsinomaNasofaring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pada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Tingkat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Sel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Sugiyanto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 indent="-135890">
                        <a:lnSpc>
                          <a:spcPts val="1300"/>
                        </a:lnSpc>
                        <a:buFont typeface="Calibri"/>
                        <a:buAutoNum type="arabicPeriod"/>
                        <a:tabLst>
                          <a:tab pos="17335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Aryati,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MS.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3355" indent="-135890">
                        <a:lnSpc>
                          <a:spcPct val="100000"/>
                        </a:lnSpc>
                        <a:spcBef>
                          <a:spcPts val="1185"/>
                        </a:spcBef>
                        <a:buFont typeface="Calibri"/>
                        <a:buAutoNum type="arabicPeriod"/>
                        <a:tabLst>
                          <a:tab pos="17335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Fajar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Adi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Kusumo,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  <a:buFont typeface="Calibri"/>
                        <a:buAutoNum type="arabicPeriod"/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715" marR="478155" indent="201930">
                        <a:lnSpc>
                          <a:spcPts val="1260"/>
                        </a:lnSpc>
                        <a:buFont typeface="Calibri"/>
                        <a:buAutoNum type="arabicPeriod"/>
                        <a:tabLst>
                          <a:tab pos="20764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Mardiah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Suci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Hardianti,Ph.D.,</a:t>
                      </a:r>
                      <a:r>
                        <a:rPr dirty="0" sz="11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Sp.PD.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27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73963" y="902208"/>
          <a:ext cx="6731634" cy="7800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338070"/>
                <a:gridCol w="1185545"/>
                <a:gridCol w="2008505"/>
                <a:gridCol w="683895"/>
              </a:tblGrid>
              <a:tr h="97536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83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28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Peramalan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Berbasis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singular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Spectrum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Analysis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pada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04190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Runtun</a:t>
                      </a:r>
                      <a:r>
                        <a:rPr dirty="0" sz="11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WaktuBerpola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Musiman Kompleks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1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Winita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Sulandari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 indent="-135890">
                        <a:lnSpc>
                          <a:spcPts val="1315"/>
                        </a:lnSpc>
                        <a:buFont typeface="Calibri"/>
                        <a:buAutoNum type="arabicPeriod"/>
                        <a:tabLst>
                          <a:tab pos="17335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Subanar,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Drs.,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3355" indent="-135890">
                        <a:lnSpc>
                          <a:spcPct val="100000"/>
                        </a:lnSpc>
                        <a:spcBef>
                          <a:spcPts val="1175"/>
                        </a:spcBef>
                        <a:buFont typeface="Calibri"/>
                        <a:buAutoNum type="arabicPeriod"/>
                        <a:tabLst>
                          <a:tab pos="17335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Suhartono,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3355" indent="-135890">
                        <a:lnSpc>
                          <a:spcPct val="100000"/>
                        </a:lnSpc>
                        <a:spcBef>
                          <a:spcPts val="1225"/>
                        </a:spcBef>
                        <a:buFont typeface="Calibri"/>
                        <a:buAutoNum type="arabicPeriod"/>
                        <a:tabLst>
                          <a:tab pos="17335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Herni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Utami,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84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Modul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Deret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Pangkat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Tergeneralisasi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 spc="-20" i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[[</a:t>
                      </a:r>
                      <a:r>
                        <a:rPr dirty="0" sz="1100" spc="-20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]]-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Noether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14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Ahmad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Fisol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 indent="-125730">
                        <a:lnSpc>
                          <a:spcPct val="100000"/>
                        </a:lnSpc>
                        <a:spcBef>
                          <a:spcPts val="75"/>
                        </a:spcBef>
                        <a:buSzPct val="90909"/>
                        <a:buAutoNum type="arabicPeriod"/>
                        <a:tabLst>
                          <a:tab pos="1327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S.U.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2715" indent="-125730">
                        <a:lnSpc>
                          <a:spcPct val="100000"/>
                        </a:lnSpc>
                        <a:spcBef>
                          <a:spcPts val="130"/>
                        </a:spcBef>
                        <a:buSzPct val="90909"/>
                        <a:buAutoNum type="arabicPeriod"/>
                        <a:tabLst>
                          <a:tab pos="1327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Budi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Surodjo,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Representasi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Ring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pada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Modul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Atas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Ringdengan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Elemen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Satuan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14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Na'imah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Hijriyati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 indent="-158115">
                        <a:lnSpc>
                          <a:spcPct val="100000"/>
                        </a:lnSpc>
                        <a:spcBef>
                          <a:spcPts val="75"/>
                        </a:spcBef>
                        <a:buSzPct val="90909"/>
                        <a:buAutoNum type="arabicPeriod"/>
                        <a:tabLst>
                          <a:tab pos="16510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Wahyuni,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S.U.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1445" marR="327660" indent="-125730">
                        <a:lnSpc>
                          <a:spcPts val="1270"/>
                        </a:lnSpc>
                        <a:spcBef>
                          <a:spcPts val="220"/>
                        </a:spcBef>
                        <a:buSzPct val="90909"/>
                        <a:buAutoNum type="arabicPeriod"/>
                        <a:tabLst>
                          <a:tab pos="13525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Indah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Emilia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Wijayanti, 	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86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684530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Model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Asuransi</a:t>
                      </a:r>
                      <a:r>
                        <a:rPr dirty="0" sz="11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Gempabumi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DenganPendekatan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Times New Roman"/>
                          <a:cs typeface="Times New Roman"/>
                        </a:rPr>
                        <a:t>K-Means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ts val="1240"/>
                        </a:lnSpc>
                      </a:pPr>
                      <a:r>
                        <a:rPr dirty="0" sz="1100" i="1">
                          <a:latin typeface="Times New Roman"/>
                          <a:cs typeface="Times New Roman"/>
                        </a:rPr>
                        <a:t>Bayesian</a:t>
                      </a:r>
                      <a:r>
                        <a:rPr dirty="0" sz="1100" spc="-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 i="1">
                          <a:latin typeface="Times New Roman"/>
                          <a:cs typeface="Times New Roman"/>
                        </a:rPr>
                        <a:t>Net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work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14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Devni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Prima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Sari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 indent="-125730">
                        <a:lnSpc>
                          <a:spcPct val="100000"/>
                        </a:lnSpc>
                        <a:spcBef>
                          <a:spcPts val="75"/>
                        </a:spcBef>
                        <a:buSzPct val="90909"/>
                        <a:buAutoNum type="arabicPeriod"/>
                        <a:tabLst>
                          <a:tab pos="1327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Dedi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Rosadi,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1445" marR="237490" indent="-125730">
                        <a:lnSpc>
                          <a:spcPts val="1260"/>
                        </a:lnSpc>
                        <a:spcBef>
                          <a:spcPts val="225"/>
                        </a:spcBef>
                        <a:buSzPct val="90909"/>
                        <a:buAutoNum type="arabicPeriod"/>
                        <a:tabLst>
                          <a:tab pos="135255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Adhitya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Ronnie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Effendie, 	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2715" indent="-125730">
                        <a:lnSpc>
                          <a:spcPct val="100000"/>
                        </a:lnSpc>
                        <a:spcBef>
                          <a:spcPts val="110"/>
                        </a:spcBef>
                        <a:buSzPct val="90909"/>
                        <a:buAutoNum type="arabicPeriod"/>
                        <a:tabLst>
                          <a:tab pos="1327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Danardono,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M.P.H.,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87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Pemodelan</a:t>
                      </a:r>
                      <a:r>
                        <a:rPr dirty="0" sz="11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Matematika</a:t>
                      </a:r>
                      <a:r>
                        <a:rPr dirty="0" sz="1100" spc="8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Jalur</a:t>
                      </a:r>
                      <a:r>
                        <a:rPr dirty="0" sz="1100" spc="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P13K-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250190">
                        <a:lnSpc>
                          <a:spcPts val="1470"/>
                        </a:lnSpc>
                        <a:spcBef>
                          <a:spcPts val="5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AKT-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FOXO3A pada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Acute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Myeloid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Lyeloid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Leukemia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(AML)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14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Yudi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Ari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Yadi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 indent="-125730">
                        <a:lnSpc>
                          <a:spcPct val="100000"/>
                        </a:lnSpc>
                        <a:spcBef>
                          <a:spcPts val="75"/>
                        </a:spcBef>
                        <a:buSzPct val="90909"/>
                        <a:buAutoNum type="arabicPeriod"/>
                        <a:tabLst>
                          <a:tab pos="1327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Dr.rer.nat.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Lina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Aryati,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2715" indent="-125730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90909"/>
                        <a:buAutoNum type="arabicPeriod"/>
                        <a:tabLst>
                          <a:tab pos="1327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Fajar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Adi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Kusumo,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890" marR="350520" indent="125730">
                        <a:lnSpc>
                          <a:spcPct val="110900"/>
                        </a:lnSpc>
                        <a:spcBef>
                          <a:spcPts val="15"/>
                        </a:spcBef>
                        <a:buSzPct val="90909"/>
                        <a:buAutoNum type="arabicPeriod"/>
                        <a:tabLst>
                          <a:tab pos="134620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Mardiah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Suci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Hardianti, Ph.D.,Sp.PD_KHOM.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88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Estimasi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Small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Area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Bawah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Model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514984">
                        <a:lnSpc>
                          <a:spcPts val="146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Campuran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Semiparametrik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dan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SamplingInformatif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698500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A.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Nina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Rosana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Chitrasari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 indent="-125730">
                        <a:lnSpc>
                          <a:spcPct val="100000"/>
                        </a:lnSpc>
                        <a:spcBef>
                          <a:spcPts val="75"/>
                        </a:spcBef>
                        <a:buSzPct val="90909"/>
                        <a:buAutoNum type="arabicPeriod"/>
                        <a:tabLst>
                          <a:tab pos="1327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Haryatmi,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2715" indent="-125730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90909"/>
                        <a:buAutoNum type="arabicPeriod"/>
                        <a:tabLst>
                          <a:tab pos="1327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Danardono,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M.P.H.,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Ph.D.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89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853440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Pendekteksian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Titik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Ubah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MenggunakanTeori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Fuzzy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ts val="125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Change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Point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Detection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Using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FuzzyTheory)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145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Nurhaida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marR="793750" indent="137795">
                        <a:lnSpc>
                          <a:spcPts val="148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14668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Drs.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Subanar, Ph.d.2.Dr.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Abdurakhman,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ts val="12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Agus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Maman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Abadi,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90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27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Penentuan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Harga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Opsi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Indonesia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DibawahModel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Gerak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Brown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 marR="283210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Fraksional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Campuranuntuk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Saham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yang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Memenuhi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Sifat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Long</a:t>
                      </a:r>
                      <a:r>
                        <a:rPr dirty="0" sz="11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Memory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marR="391795">
                        <a:lnSpc>
                          <a:spcPts val="1260"/>
                        </a:lnSpc>
                        <a:spcBef>
                          <a:spcPts val="3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Ch.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Enny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Murwaningty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ts val="1240"/>
                        </a:lnSpc>
                      </a:pP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as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715" indent="-125730">
                        <a:lnSpc>
                          <a:spcPct val="100000"/>
                        </a:lnSpc>
                        <a:spcBef>
                          <a:spcPts val="75"/>
                        </a:spcBef>
                        <a:buSzPct val="90909"/>
                        <a:buAutoNum type="arabicPeriod"/>
                        <a:tabLst>
                          <a:tab pos="1327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Prof.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Sri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Haryatmi,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M.Sc.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2715" indent="-125730">
                        <a:lnSpc>
                          <a:spcPct val="100000"/>
                        </a:lnSpc>
                        <a:spcBef>
                          <a:spcPts val="145"/>
                        </a:spcBef>
                        <a:buSzPct val="90909"/>
                        <a:buAutoNum type="arabicPeriod"/>
                        <a:tabLst>
                          <a:tab pos="132715" algn="l"/>
                        </a:tabLst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Gunardi,</a:t>
                      </a:r>
                      <a:r>
                        <a:rPr dirty="0" sz="11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890" marR="767715" indent="125730">
                        <a:lnSpc>
                          <a:spcPts val="1480"/>
                        </a:lnSpc>
                        <a:spcBef>
                          <a:spcPts val="60"/>
                        </a:spcBef>
                        <a:buSzPct val="90909"/>
                        <a:buAutoNum type="arabicPeriod"/>
                        <a:tabLst>
                          <a:tab pos="134620" algn="l"/>
                        </a:tabLst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1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rer.nat.</a:t>
                      </a:r>
                      <a:r>
                        <a:rPr dirty="0" sz="11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Herry</a:t>
                      </a:r>
                      <a:r>
                        <a:rPr dirty="0" sz="1100" spc="-25">
                          <a:latin typeface="Times New Roman"/>
                          <a:cs typeface="Times New Roman"/>
                        </a:rPr>
                        <a:t> P.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Suryawan,M.Si.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2021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Susiana</dc:creator>
  <dcterms:created xsi:type="dcterms:W3CDTF">2025-04-24T04:23:57Z</dcterms:created>
  <dcterms:modified xsi:type="dcterms:W3CDTF">2025-04-24T04:23:57Z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2025-04-24T00:00:00Z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2025-04-24T00:00:00Z</vt:filetime>
  </property>
  <property fmtid="{D5CDD505-2E9C-101B-9397-08002B2CF9AE}" pid="5" name="Producer">
    <vt:lpwstr>Microsoft® Word 2019</vt:lpwstr>
  </property>
</Properties>
</file>